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25"/>
  </p:notesMasterIdLst>
  <p:sldIdLst>
    <p:sldId id="333" r:id="rId6"/>
    <p:sldId id="2144446138" r:id="rId7"/>
    <p:sldId id="2144446276" r:id="rId8"/>
    <p:sldId id="2144446325" r:id="rId9"/>
    <p:sldId id="2144446295" r:id="rId10"/>
    <p:sldId id="2147198167" r:id="rId11"/>
    <p:sldId id="423" r:id="rId12"/>
    <p:sldId id="2147198145" r:id="rId13"/>
    <p:sldId id="2144446332" r:id="rId14"/>
    <p:sldId id="2144446131" r:id="rId15"/>
    <p:sldId id="2144446220" r:id="rId16"/>
    <p:sldId id="2147198156" r:id="rId17"/>
    <p:sldId id="2147198157" r:id="rId18"/>
    <p:sldId id="2144446338" r:id="rId19"/>
    <p:sldId id="2147198152" r:id="rId20"/>
    <p:sldId id="2147198153" r:id="rId21"/>
    <p:sldId id="2144446151" r:id="rId22"/>
    <p:sldId id="2144446256" r:id="rId23"/>
    <p:sldId id="21471981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DF25E-5484-A6D0-33D6-A0A5C75621EB}" name="Jo Underhill" initials="JU" userId="S::jo.underhill@sportengland.org::e1d178dd-f355-41c1-8651-eb2b77dcf6e7" providerId="AD"/>
  <p188:author id="{E7B8E397-47BF-0286-9C39-F77454BCEAB5}" name="Darcy Hare" initials="DH" userId="S::darcy.hare@SPORTENGLAND.ORG::4231307a-ca92-420f-be4a-0f0f09fedae8" providerId="AD"/>
  <p188:author id="{A0749DCE-B514-7D75-0CA9-B82DAE7FD3A5}" name="Jo Lea" initials="JL" userId="S::jo.lea@sportengland.org::f8a474af-7b9e-4e22-bfa5-76f2a3d34be0" providerId="AD"/>
  <p188:author id="{DD3920E2-6896-6336-B007-91A016A5C7FD}" name="Jo Lea" initials="JL" userId="S::jo.lea@SPORTENGLAND.ORG::f8a474af-7b9e-4e22-bfa5-76f2a3d34be0" providerId="AD"/>
  <p188:author id="{73A8C4F0-3AA2-8182-2B29-219171BB48FA}" name="Molly Dawson" initials="" userId="S::Molly.Dawson@ipsos.com::f9f1830d-074d-452e-8e8f-c0b7e9a5a2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10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97869520214512"/>
          <c:y val="7.8092047526075972E-2"/>
          <c:w val="0.61371133682954393"/>
          <c:h val="0.79681179993045403"/>
        </c:manualLayout>
      </c:layout>
      <c:pieChart>
        <c:varyColors val="1"/>
        <c:ser>
          <c:idx val="0"/>
          <c:order val="0"/>
          <c:tx>
            <c:strRef>
              <c:f>Sheet1!$B$1</c:f>
              <c:strCache>
                <c:ptCount val="1"/>
                <c:pt idx="0">
                  <c:v>%</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1B-4D81-8DD7-90EACA1B16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1B-4D81-8DD7-90EACA1B16F1}"/>
              </c:ext>
            </c:extLst>
          </c:dPt>
          <c:dLbls>
            <c:dLbl>
              <c:idx val="0"/>
              <c:tx>
                <c:rich>
                  <a:bodyPr/>
                  <a:lstStyle/>
                  <a:p>
                    <a:fld id="{DE3B50A7-4AF9-4355-96A6-FDBD8F25A61C}"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1B-4D81-8DD7-90EACA1B16F1}"/>
                </c:ext>
              </c:extLst>
            </c:dLbl>
            <c:dLbl>
              <c:idx val="1"/>
              <c:tx>
                <c:rich>
                  <a:bodyPr/>
                  <a:lstStyle/>
                  <a:p>
                    <a:fld id="{7F9D83D2-B580-4397-9686-FBF091BCF8FE}"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1B-4D81-8DD7-90EACA1B16F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Provided evidence</c:v>
                </c:pt>
                <c:pt idx="1">
                  <c:v>Did not provide evidence</c:v>
                </c:pt>
              </c:strCache>
            </c:strRef>
          </c:cat>
          <c:val>
            <c:numRef>
              <c:f>Sheet1!$B$2:$B$3</c:f>
              <c:numCache>
                <c:formatCode>General</c:formatCode>
                <c:ptCount val="2"/>
                <c:pt idx="0">
                  <c:v>93</c:v>
                </c:pt>
                <c:pt idx="1">
                  <c:v>7</c:v>
                </c:pt>
              </c:numCache>
            </c:numRef>
          </c:val>
          <c:extLst>
            <c:ext xmlns:c16="http://schemas.microsoft.com/office/drawing/2014/chart" uri="{C3380CC4-5D6E-409C-BE32-E72D297353CC}">
              <c16:uniqueId val="{00000004-421B-4D81-8DD7-90EACA1B16F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2.204253221904711E-3"/>
          <c:y val="0.8458661726927984"/>
          <c:w val="0.99779574677809524"/>
          <c:h val="0.143404523304213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a:solidFill>
                  <a:schemeClr val="tx1">
                    <a:lumMod val="75000"/>
                    <a:lumOff val="25000"/>
                  </a:schemeClr>
                </a:solidFill>
                <a:latin typeface="Poppins Light" panose="00000400000000000000" pitchFamily="2" charset="0"/>
                <a:cs typeface="Poppins Light" panose="00000400000000000000" pitchFamily="2" charset="0"/>
              </a:rPr>
              <a:t>Evidence of progress across SPs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779F-4D16-9CFD-47C1793CDBE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779F-4D16-9CFD-47C1793CDBE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Poppins Light" panose="00000400000000000000" pitchFamily="2" charset="0"/>
                    <a:ea typeface="+mn-ea"/>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c:v>
                </c:pt>
                <c:pt idx="1">
                  <c:v>Limited</c:v>
                </c:pt>
                <c:pt idx="2">
                  <c:v>Some</c:v>
                </c:pt>
                <c:pt idx="3">
                  <c:v>Significant</c:v>
                </c:pt>
              </c:strCache>
            </c:strRef>
          </c:cat>
          <c:val>
            <c:numRef>
              <c:f>Sheet1!$B$2:$B$5</c:f>
              <c:numCache>
                <c:formatCode>0%</c:formatCode>
                <c:ptCount val="4"/>
                <c:pt idx="0">
                  <c:v>0</c:v>
                </c:pt>
                <c:pt idx="1">
                  <c:v>0</c:v>
                </c:pt>
                <c:pt idx="2">
                  <c:v>0.09</c:v>
                </c:pt>
                <c:pt idx="3">
                  <c:v>0.91</c:v>
                </c:pt>
              </c:numCache>
            </c:numRef>
          </c:val>
          <c:extLst>
            <c:ext xmlns:c16="http://schemas.microsoft.com/office/drawing/2014/chart" uri="{C3380CC4-5D6E-409C-BE32-E72D297353CC}">
              <c16:uniqueId val="{00000004-779F-4D16-9CFD-47C1793CDBEE}"/>
            </c:ext>
          </c:extLst>
        </c:ser>
        <c:dLbls>
          <c:dLblPos val="outEnd"/>
          <c:showLegendKey val="0"/>
          <c:showVal val="1"/>
          <c:showCatName val="0"/>
          <c:showSerName val="0"/>
          <c:showPercent val="0"/>
          <c:showBubbleSize val="0"/>
        </c:dLbls>
        <c:gapWidth val="219"/>
        <c:overlap val="-27"/>
        <c:axId val="1444211839"/>
        <c:axId val="1444210399"/>
      </c:barChart>
      <c:catAx>
        <c:axId val="14442118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Light" panose="00000400000000000000" pitchFamily="2" charset="0"/>
                <a:ea typeface="+mn-ea"/>
                <a:cs typeface="Poppins Light" panose="00000400000000000000" pitchFamily="2" charset="0"/>
              </a:defRPr>
            </a:pPr>
            <a:endParaRPr lang="en-US"/>
          </a:p>
        </c:txPr>
        <c:crossAx val="1444210399"/>
        <c:crosses val="autoZero"/>
        <c:auto val="1"/>
        <c:lblAlgn val="ctr"/>
        <c:lblOffset val="100"/>
        <c:noMultiLvlLbl val="0"/>
      </c:catAx>
      <c:valAx>
        <c:axId val="1444210399"/>
        <c:scaling>
          <c:orientation val="minMax"/>
          <c:max val="1"/>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0" i="0" kern="1200" baseline="0">
                    <a:solidFill>
                      <a:schemeClr val="tx1">
                        <a:lumMod val="75000"/>
                        <a:lumOff val="25000"/>
                      </a:schemeClr>
                    </a:solidFill>
                    <a:effectLst/>
                    <a:latin typeface="Poppins Light" pitchFamily="2" charset="77"/>
                    <a:ea typeface="Titillium"/>
                    <a:cs typeface="Poppins Light" pitchFamily="2" charset="77"/>
                  </a:rPr>
                  <a:t>% of System Partners</a:t>
                </a:r>
                <a:endParaRPr lang="en-GB" sz="1100" b="0" i="0">
                  <a:solidFill>
                    <a:schemeClr val="tx1">
                      <a:lumMod val="75000"/>
                      <a:lumOff val="25000"/>
                    </a:schemeClr>
                  </a:solidFill>
                  <a:effectLst/>
                  <a:latin typeface="Poppins Light" pitchFamily="2" charset="77"/>
                  <a:cs typeface="Poppins Light" pitchFamily="2" charset="77"/>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B"/>
            </a:p>
          </c:txPr>
        </c:title>
        <c:numFmt formatCode="0.00%" sourceLinked="0"/>
        <c:majorTickMark val="out"/>
        <c:minorTickMark val="none"/>
        <c:tickLblPos val="nextTo"/>
        <c:crossAx val="1444211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r>
              <a:rPr lang="en-GB" sz="1100" b="0">
                <a:solidFill>
                  <a:schemeClr val="tx1">
                    <a:lumMod val="75000"/>
                    <a:lumOff val="25000"/>
                  </a:schemeClr>
                </a:solidFill>
                <a:latin typeface="Poppins Light" panose="00000400000000000000" pitchFamily="2" charset="0"/>
                <a:cs typeface="Poppins Light" panose="00000400000000000000" pitchFamily="2" charset="0"/>
              </a:rPr>
              <a:t>Evidence of learning across</a:t>
            </a:r>
            <a:r>
              <a:rPr lang="en-GB" sz="1100" b="0" baseline="0">
                <a:solidFill>
                  <a:schemeClr val="tx1">
                    <a:lumMod val="75000"/>
                    <a:lumOff val="25000"/>
                  </a:schemeClr>
                </a:solidFill>
                <a:latin typeface="Poppins Light" panose="00000400000000000000" pitchFamily="2" charset="0"/>
                <a:cs typeface="Poppins Light" panose="00000400000000000000" pitchFamily="2" charset="0"/>
              </a:rPr>
              <a:t> SPs </a:t>
            </a:r>
            <a:endParaRPr lang="en-GB" sz="1100" b="0">
              <a:solidFill>
                <a:schemeClr val="tx1">
                  <a:lumMod val="75000"/>
                  <a:lumOff val="25000"/>
                </a:schemeClr>
              </a:solidFill>
              <a:latin typeface="Poppins Light" panose="00000400000000000000" pitchFamily="2" charset="0"/>
              <a:cs typeface="Poppins Light" panose="00000400000000000000" pitchFamily="2" charset="0"/>
            </a:endParaRPr>
          </a:p>
        </c:rich>
      </c:tx>
      <c:layout>
        <c:manualLayout>
          <c:xMode val="edge"/>
          <c:yMode val="edge"/>
          <c:x val="0.18273085671974332"/>
          <c:y val="2.287746236702474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GB"/>
        </a:p>
      </c:txPr>
    </c:title>
    <c:autoTitleDeleted val="0"/>
    <c:plotArea>
      <c:layout>
        <c:manualLayout>
          <c:layoutTarget val="inner"/>
          <c:xMode val="edge"/>
          <c:yMode val="edge"/>
          <c:x val="0.15840217431305964"/>
          <c:y val="4.2250644535679734E-2"/>
          <c:w val="0.81292427541148238"/>
          <c:h val="0.75194604646211238"/>
        </c:manualLayout>
      </c:layout>
      <c:barChart>
        <c:barDir val="col"/>
        <c:grouping val="clustered"/>
        <c:varyColors val="0"/>
        <c:ser>
          <c:idx val="0"/>
          <c:order val="0"/>
          <c:tx>
            <c:strRef>
              <c:f>Sheet1!$B$1</c:f>
              <c:strCache>
                <c:ptCount val="1"/>
                <c:pt idx="0">
                  <c:v>Evidence of learning</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A27-47D8-99FF-8128E797AB73}"/>
              </c:ext>
            </c:extLst>
          </c:dPt>
          <c:dPt>
            <c:idx val="1"/>
            <c:invertIfNegative val="0"/>
            <c:bubble3D val="0"/>
            <c:spPr>
              <a:solidFill>
                <a:srgbClr val="FF0000"/>
              </a:solidFill>
              <a:ln>
                <a:noFill/>
              </a:ln>
              <a:effectLst/>
            </c:spPr>
            <c:extLst>
              <c:ext xmlns:c16="http://schemas.microsoft.com/office/drawing/2014/chart" uri="{C3380CC4-5D6E-409C-BE32-E72D297353CC}">
                <c16:uniqueId val="{00000003-9A27-47D8-99FF-8128E797AB73}"/>
              </c:ext>
            </c:extLst>
          </c:dPt>
          <c:dPt>
            <c:idx val="2"/>
            <c:invertIfNegative val="0"/>
            <c:bubble3D val="0"/>
            <c:spPr>
              <a:solidFill>
                <a:srgbClr val="FFC000"/>
              </a:solidFill>
              <a:ln>
                <a:noFill/>
              </a:ln>
              <a:effectLst/>
            </c:spPr>
            <c:extLst>
              <c:ext xmlns:c16="http://schemas.microsoft.com/office/drawing/2014/chart" uri="{C3380CC4-5D6E-409C-BE32-E72D297353CC}">
                <c16:uniqueId val="{00000005-9A27-47D8-99FF-8128E797AB7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9A27-47D8-99FF-8128E797AB73}"/>
              </c:ext>
            </c:extLst>
          </c:dPt>
          <c:dPt>
            <c:idx val="6"/>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09-9A27-47D8-99FF-8128E797AB73}"/>
              </c:ext>
            </c:extLst>
          </c:dPt>
          <c:dPt>
            <c:idx val="7"/>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0B-9A27-47D8-99FF-8128E797AB73}"/>
              </c:ext>
            </c:extLst>
          </c:dPt>
          <c:dPt>
            <c:idx val="8"/>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0D-9A27-47D8-99FF-8128E797AB73}"/>
              </c:ext>
            </c:extLst>
          </c:dPt>
          <c:dPt>
            <c:idx val="9"/>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0F-9A27-47D8-99FF-8128E797AB73}"/>
              </c:ext>
            </c:extLst>
          </c:dPt>
          <c:dPt>
            <c:idx val="10"/>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11-9A27-47D8-99FF-8128E797AB73}"/>
              </c:ext>
            </c:extLst>
          </c:dPt>
          <c:dPt>
            <c:idx val="11"/>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13-9A27-47D8-99FF-8128E797AB73}"/>
              </c:ext>
            </c:extLst>
          </c:dPt>
          <c:dPt>
            <c:idx val="12"/>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15-9A27-47D8-99FF-8128E797AB73}"/>
              </c:ext>
            </c:extLst>
          </c:dPt>
          <c:dPt>
            <c:idx val="13"/>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17-9A27-47D8-99FF-8128E797AB73}"/>
              </c:ext>
            </c:extLst>
          </c:dPt>
          <c:dPt>
            <c:idx val="14"/>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19-9A27-47D8-99FF-8128E797AB73}"/>
              </c:ext>
            </c:extLst>
          </c:dPt>
          <c:dPt>
            <c:idx val="15"/>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1B-9A27-47D8-99FF-8128E797AB73}"/>
              </c:ext>
            </c:extLst>
          </c:dPt>
          <c:dPt>
            <c:idx val="16"/>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1D-9A27-47D8-99FF-8128E797AB73}"/>
              </c:ext>
            </c:extLst>
          </c:dPt>
          <c:dPt>
            <c:idx val="17"/>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1F-9A27-47D8-99FF-8128E797AB73}"/>
              </c:ext>
            </c:extLst>
          </c:dPt>
          <c:dPt>
            <c:idx val="18"/>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21-9A27-47D8-99FF-8128E797AB73}"/>
              </c:ext>
            </c:extLst>
          </c:dPt>
          <c:dPt>
            <c:idx val="19"/>
            <c:invertIfNegative val="0"/>
            <c:bubble3D val="0"/>
            <c:spPr>
              <a:solidFill>
                <a:srgbClr val="004069"/>
              </a:solidFill>
              <a:ln>
                <a:noFill/>
              </a:ln>
              <a:effectLst/>
            </c:spPr>
            <c:extLst xmlns:c15="http://schemas.microsoft.com/office/drawing/2012/chart">
              <c:ext xmlns:c16="http://schemas.microsoft.com/office/drawing/2014/chart" uri="{C3380CC4-5D6E-409C-BE32-E72D297353CC}">
                <c16:uniqueId val="{00000023-9A27-47D8-99FF-8128E797AB73}"/>
              </c:ext>
            </c:extLst>
          </c:dPt>
          <c:dLbls>
            <c:dLbl>
              <c:idx val="2"/>
              <c:layout>
                <c:manualLayout>
                  <c:x val="5.734710055091598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27-47D8-99FF-8128E797AB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
</c:v>
                </c:pt>
                <c:pt idx="1">
                  <c:v>Limited
</c:v>
                </c:pt>
                <c:pt idx="2">
                  <c:v>Some
</c:v>
                </c:pt>
                <c:pt idx="3">
                  <c:v>Significant
</c:v>
                </c:pt>
              </c:strCache>
            </c:strRef>
          </c:cat>
          <c:val>
            <c:numRef>
              <c:f>Sheet1!$B$2:$B$5</c:f>
              <c:numCache>
                <c:formatCode>0%</c:formatCode>
                <c:ptCount val="4"/>
                <c:pt idx="0">
                  <c:v>0</c:v>
                </c:pt>
                <c:pt idx="1">
                  <c:v>0.02</c:v>
                </c:pt>
                <c:pt idx="2">
                  <c:v>0.35</c:v>
                </c:pt>
                <c:pt idx="3">
                  <c:v>0.63</c:v>
                </c:pt>
              </c:numCache>
            </c:numRef>
          </c:val>
          <c:extLst xmlns:c15="http://schemas.microsoft.com/office/drawing/2012/chart">
            <c:ext xmlns:c16="http://schemas.microsoft.com/office/drawing/2014/chart" uri="{C3380CC4-5D6E-409C-BE32-E72D297353CC}">
              <c16:uniqueId val="{00000024-9A27-47D8-99FF-8128E797AB73}"/>
            </c:ext>
          </c:extLst>
        </c:ser>
        <c:dLbls>
          <c:showLegendKey val="0"/>
          <c:showVal val="0"/>
          <c:showCatName val="0"/>
          <c:showSerName val="0"/>
          <c:showPercent val="0"/>
          <c:showBubbleSize val="0"/>
        </c:dLbls>
        <c:gapWidth val="184"/>
        <c:axId val="-2113624720"/>
        <c:axId val="-2113616080"/>
        <c:extLst/>
      </c:barChart>
      <c:catAx>
        <c:axId val="-211362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crossAx val="-2113616080"/>
        <c:crosses val="autoZero"/>
        <c:auto val="1"/>
        <c:lblAlgn val="ctr"/>
        <c:lblOffset val="100"/>
        <c:noMultiLvlLbl val="0"/>
      </c:catAx>
      <c:valAx>
        <c:axId val="-2113616080"/>
        <c:scaling>
          <c:orientation val="minMax"/>
          <c:max val="1"/>
        </c:scaling>
        <c:delete val="1"/>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lumMod val="75000"/>
                        <a:lumOff val="25000"/>
                      </a:schemeClr>
                    </a:solidFill>
                    <a:latin typeface="Titillium" charset="0"/>
                    <a:ea typeface="Titillium" charset="0"/>
                    <a:cs typeface="Titillium" charset="0"/>
                  </a:defRPr>
                </a:pPr>
                <a:r>
                  <a:rPr lang="en-US" sz="1100" b="0" i="0" kern="1200" baseline="0">
                    <a:solidFill>
                      <a:schemeClr val="tx1">
                        <a:lumMod val="75000"/>
                        <a:lumOff val="25000"/>
                      </a:schemeClr>
                    </a:solidFill>
                    <a:effectLst/>
                    <a:latin typeface="Poppins Light" pitchFamily="2" charset="77"/>
                    <a:ea typeface="Titillium"/>
                    <a:cs typeface="Poppins Light" pitchFamily="2" charset="77"/>
                  </a:rPr>
                  <a:t>% of System Partners</a:t>
                </a:r>
                <a:endParaRPr lang="en-GB" sz="1100" b="0" i="0">
                  <a:solidFill>
                    <a:schemeClr val="tx1">
                      <a:lumMod val="75000"/>
                      <a:lumOff val="25000"/>
                    </a:schemeClr>
                  </a:solidFill>
                  <a:effectLst/>
                  <a:latin typeface="Poppins Light" pitchFamily="2" charset="77"/>
                  <a:cs typeface="Poppins Light" pitchFamily="2" charset="77"/>
                </a:endParaRPr>
              </a:p>
            </c:rich>
          </c:tx>
          <c:layout>
            <c:manualLayout>
              <c:xMode val="edge"/>
              <c:yMode val="edge"/>
              <c:x val="1.1735609998173472E-2"/>
              <c:y val="0.28403165746342229"/>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lumMod val="75000"/>
                      <a:lumOff val="25000"/>
                    </a:schemeClr>
                  </a:solidFill>
                  <a:latin typeface="Titillium" charset="0"/>
                  <a:ea typeface="Titillium" charset="0"/>
                  <a:cs typeface="Titillium" charset="0"/>
                </a:defRPr>
              </a:pPr>
              <a:endParaRPr lang="en-GB"/>
            </a:p>
          </c:txPr>
        </c:title>
        <c:numFmt formatCode="0%" sourceLinked="0"/>
        <c:majorTickMark val="none"/>
        <c:minorTickMark val="none"/>
        <c:tickLblPos val="nextTo"/>
        <c:crossAx val="-2113624720"/>
        <c:crosses val="autoZero"/>
        <c:crossBetween val="between"/>
      </c:valAx>
      <c:spPr>
        <a:noFill/>
        <a:ln w="25400">
          <a:noFill/>
        </a:ln>
        <a:effectLst/>
      </c:spPr>
    </c:plotArea>
    <c:plotVisOnly val="1"/>
    <c:dispBlanksAs val="gap"/>
    <c:showDLblsOverMax val="0"/>
  </c:chart>
  <c:spPr>
    <a:noFill/>
    <a:ln>
      <a:noFill/>
    </a:ln>
    <a:effectLst/>
  </c:spPr>
  <c:txPr>
    <a:bodyPr/>
    <a:lstStyle/>
    <a:p>
      <a:pPr>
        <a:defRPr sz="1050" b="0" i="0">
          <a:solidFill>
            <a:schemeClr val="tx1"/>
          </a:solidFill>
          <a:latin typeface="Titillium" charset="0"/>
          <a:ea typeface="Titillium" charset="0"/>
          <a:cs typeface="Titillium"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r>
              <a:rPr lang="en-GB" sz="1100">
                <a:solidFill>
                  <a:schemeClr val="tx1">
                    <a:lumMod val="75000"/>
                    <a:lumOff val="25000"/>
                  </a:schemeClr>
                </a:solidFill>
                <a:latin typeface="Poppins Light" panose="00000400000000000000" pitchFamily="2" charset="0"/>
                <a:cs typeface="Poppins Light" panose="00000400000000000000" pitchFamily="2" charset="0"/>
              </a:rPr>
              <a:t>Quality</a:t>
            </a:r>
            <a:r>
              <a:rPr lang="en-GB" sz="1100" baseline="0">
                <a:solidFill>
                  <a:schemeClr val="tx1">
                    <a:lumMod val="75000"/>
                    <a:lumOff val="25000"/>
                  </a:schemeClr>
                </a:solidFill>
                <a:latin typeface="Poppins Light" panose="00000400000000000000" pitchFamily="2" charset="0"/>
                <a:cs typeface="Poppins Light" panose="00000400000000000000" pitchFamily="2" charset="0"/>
              </a:rPr>
              <a:t> of information across SPs</a:t>
            </a:r>
            <a:endParaRPr lang="en-GB" sz="1100">
              <a:solidFill>
                <a:schemeClr val="tx1">
                  <a:lumMod val="75000"/>
                  <a:lumOff val="25000"/>
                </a:schemeClr>
              </a:solidFill>
              <a:latin typeface="Poppins Light" panose="00000400000000000000" pitchFamily="2" charset="0"/>
              <a:cs typeface="Poppins Light" panose="00000400000000000000" pitchFamily="2" charset="0"/>
            </a:endParaRPr>
          </a:p>
        </c:rich>
      </c:tx>
      <c:layout>
        <c:manualLayout>
          <c:xMode val="edge"/>
          <c:yMode val="edge"/>
          <c:x val="0.20631416646813036"/>
          <c:y val="2.287746236702474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GB"/>
        </a:p>
      </c:txPr>
    </c:title>
    <c:autoTitleDeleted val="0"/>
    <c:plotArea>
      <c:layout>
        <c:manualLayout>
          <c:layoutTarget val="inner"/>
          <c:xMode val="edge"/>
          <c:yMode val="edge"/>
          <c:x val="0.3991206724669204"/>
          <c:y val="0.20208425090871862"/>
          <c:w val="0.54008564437194129"/>
          <c:h val="0.69534845947912038"/>
        </c:manualLayout>
      </c:layout>
      <c:barChart>
        <c:barDir val="bar"/>
        <c:grouping val="clustered"/>
        <c:varyColors val="0"/>
        <c:ser>
          <c:idx val="0"/>
          <c:order val="0"/>
          <c:tx>
            <c:strRef>
              <c:f>Sheet1!$B$1</c:f>
              <c:strCache>
                <c:ptCount val="1"/>
                <c:pt idx="0">
                  <c:v>Quality of information</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FA0C-48A8-A6BF-CD6A299D13BE}"/>
              </c:ext>
            </c:extLst>
          </c:dPt>
          <c:dPt>
            <c:idx val="1"/>
            <c:invertIfNegative val="0"/>
            <c:bubble3D val="0"/>
            <c:spPr>
              <a:solidFill>
                <a:srgbClr val="FFC000"/>
              </a:solidFill>
              <a:ln>
                <a:noFill/>
              </a:ln>
              <a:effectLst/>
            </c:spPr>
            <c:extLst>
              <c:ext xmlns:c16="http://schemas.microsoft.com/office/drawing/2014/chart" uri="{C3380CC4-5D6E-409C-BE32-E72D297353CC}">
                <c16:uniqueId val="{00000003-FA0C-48A8-A6BF-CD6A299D13BE}"/>
              </c:ext>
            </c:extLst>
          </c:dPt>
          <c:dPt>
            <c:idx val="2"/>
            <c:invertIfNegative val="0"/>
            <c:bubble3D val="0"/>
            <c:spPr>
              <a:solidFill>
                <a:srgbClr val="00B050"/>
              </a:solidFill>
              <a:ln>
                <a:noFill/>
              </a:ln>
              <a:effectLst/>
            </c:spPr>
            <c:extLst>
              <c:ext xmlns:c16="http://schemas.microsoft.com/office/drawing/2014/chart" uri="{C3380CC4-5D6E-409C-BE32-E72D297353CC}">
                <c16:uniqueId val="{00000005-FA0C-48A8-A6BF-CD6A299D13BE}"/>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FA0C-48A8-A6BF-CD6A299D13BE}"/>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FA0C-48A8-A6BF-CD6A299D13BE}"/>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FA0C-48A8-A6BF-CD6A299D13BE}"/>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FA0C-48A8-A6BF-CD6A299D13BE}"/>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FA0C-48A8-A6BF-CD6A299D13BE}"/>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FA0C-48A8-A6BF-CD6A299D13BE}"/>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FA0C-48A8-A6BF-CD6A299D13BE}"/>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5-FA0C-48A8-A6BF-CD6A299D13BE}"/>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7-FA0C-48A8-A6BF-CD6A299D13BE}"/>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9-FA0C-48A8-A6BF-CD6A299D13BE}"/>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B-FA0C-48A8-A6BF-CD6A299D13BE}"/>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D-FA0C-48A8-A6BF-CD6A299D13BE}"/>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1F-FA0C-48A8-A6BF-CD6A299D13BE}"/>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21-FA0C-48A8-A6BF-CD6A299D13BE}"/>
              </c:ext>
            </c:extLst>
          </c:dPt>
          <c:dPt>
            <c:idx val="17"/>
            <c:invertIfNegative val="0"/>
            <c:bubble3D val="0"/>
            <c:spPr>
              <a:solidFill>
                <a:schemeClr val="accent1"/>
              </a:solidFill>
              <a:ln>
                <a:noFill/>
              </a:ln>
              <a:effectLst/>
            </c:spPr>
            <c:extLst>
              <c:ext xmlns:c16="http://schemas.microsoft.com/office/drawing/2014/chart" uri="{C3380CC4-5D6E-409C-BE32-E72D297353CC}">
                <c16:uniqueId val="{00000023-FA0C-48A8-A6BF-CD6A299D13BE}"/>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25-FA0C-48A8-A6BF-CD6A299D13BE}"/>
              </c:ext>
            </c:extLst>
          </c:dPt>
          <c:dPt>
            <c:idx val="19"/>
            <c:invertIfNegative val="0"/>
            <c:bubble3D val="0"/>
            <c:spPr>
              <a:solidFill>
                <a:schemeClr val="accent1"/>
              </a:solidFill>
              <a:ln>
                <a:noFill/>
              </a:ln>
              <a:effectLst/>
            </c:spPr>
            <c:extLst>
              <c:ext xmlns:c16="http://schemas.microsoft.com/office/drawing/2014/chart" uri="{C3380CC4-5D6E-409C-BE32-E72D297353CC}">
                <c16:uniqueId val="{00000027-FA0C-48A8-A6BF-CD6A299D13B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Needs improvement</c:v>
                </c:pt>
                <c:pt idx="1">
                  <c:v>Mixed</c:v>
                </c:pt>
                <c:pt idx="2">
                  <c:v>Good</c:v>
                </c:pt>
              </c:strCache>
            </c:strRef>
          </c:cat>
          <c:val>
            <c:numRef>
              <c:f>Sheet1!$B$2:$B$4</c:f>
              <c:numCache>
                <c:formatCode>0%</c:formatCode>
                <c:ptCount val="3"/>
                <c:pt idx="0">
                  <c:v>0.03</c:v>
                </c:pt>
                <c:pt idx="1">
                  <c:v>0.09</c:v>
                </c:pt>
                <c:pt idx="2">
                  <c:v>0.88</c:v>
                </c:pt>
              </c:numCache>
            </c:numRef>
          </c:val>
          <c:extLst>
            <c:ext xmlns:c16="http://schemas.microsoft.com/office/drawing/2014/chart" uri="{C3380CC4-5D6E-409C-BE32-E72D297353CC}">
              <c16:uniqueId val="{00000028-FA0C-48A8-A6BF-CD6A299D13BE}"/>
            </c:ext>
          </c:extLst>
        </c:ser>
        <c:dLbls>
          <c:showLegendKey val="0"/>
          <c:showVal val="0"/>
          <c:showCatName val="0"/>
          <c:showSerName val="0"/>
          <c:showPercent val="0"/>
          <c:showBubbleSize val="0"/>
        </c:dLbls>
        <c:gapWidth val="145"/>
        <c:axId val="-2113624720"/>
        <c:axId val="-2113616080"/>
      </c:barChart>
      <c:catAx>
        <c:axId val="-2113624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75000"/>
                    <a:lumOff val="25000"/>
                  </a:schemeClr>
                </a:solidFill>
                <a:latin typeface="Poppins Light" panose="00000400000000000000" pitchFamily="2" charset="0"/>
                <a:ea typeface="Titillium" charset="0"/>
                <a:cs typeface="Poppins Light" panose="00000400000000000000" pitchFamily="2" charset="0"/>
              </a:defRPr>
            </a:pPr>
            <a:endParaRPr lang="en-US"/>
          </a:p>
        </c:txPr>
        <c:crossAx val="-2113616080"/>
        <c:crosses val="autoZero"/>
        <c:auto val="1"/>
        <c:lblAlgn val="ctr"/>
        <c:lblOffset val="100"/>
        <c:noMultiLvlLbl val="0"/>
      </c:catAx>
      <c:valAx>
        <c:axId val="-2113616080"/>
        <c:scaling>
          <c:orientation val="minMax"/>
          <c:max val="1"/>
        </c:scaling>
        <c:delete val="1"/>
        <c:axPos val="b"/>
        <c:numFmt formatCode="0%" sourceLinked="1"/>
        <c:majorTickMark val="none"/>
        <c:minorTickMark val="none"/>
        <c:tickLblPos val="nextTo"/>
        <c:crossAx val="-2113624720"/>
        <c:crosses val="autoZero"/>
        <c:crossBetween val="between"/>
      </c:valAx>
      <c:spPr>
        <a:noFill/>
        <a:ln w="25400">
          <a:noFill/>
        </a:ln>
        <a:effectLst/>
      </c:spPr>
    </c:plotArea>
    <c:plotVisOnly val="1"/>
    <c:dispBlanksAs val="gap"/>
    <c:showDLblsOverMax val="0"/>
  </c:chart>
  <c:spPr>
    <a:noFill/>
    <a:ln>
      <a:noFill/>
    </a:ln>
    <a:effectLst/>
  </c:spPr>
  <c:txPr>
    <a:bodyPr/>
    <a:lstStyle/>
    <a:p>
      <a:pPr>
        <a:defRPr sz="1050" b="0" i="0">
          <a:solidFill>
            <a:schemeClr val="tx1"/>
          </a:solidFill>
          <a:latin typeface="Titillium" charset="0"/>
          <a:ea typeface="Titillium" charset="0"/>
          <a:cs typeface="Titillium"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6EFA4-24FF-40EB-8825-EF6CF22D93C5}" type="datetimeFigureOut">
              <a:rPr lang="en-GB" smtClean="0"/>
              <a:t>28/01/2026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93E35-BF6A-4CCC-8FDF-21E559010AE9}" type="slidenum">
              <a:rPr lang="en-GB" smtClean="0"/>
              <a:t>‹#›</a:t>
            </a:fld>
            <a:endParaRPr lang="en-GB"/>
          </a:p>
        </p:txBody>
      </p:sp>
    </p:spTree>
    <p:extLst>
      <p:ext uri="{BB962C8B-B14F-4D97-AF65-F5344CB8AC3E}">
        <p14:creationId xmlns:p14="http://schemas.microsoft.com/office/powerpoint/2010/main" val="91388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412273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DC74F-6919-374B-8B8F-E401A95A5575}" type="slidenum">
              <a:rPr lang="en-US" smtClean="0"/>
              <a:t>10</a:t>
            </a:fld>
            <a:endParaRPr lang="en-US"/>
          </a:p>
        </p:txBody>
      </p:sp>
    </p:spTree>
    <p:extLst>
      <p:ext uri="{BB962C8B-B14F-4D97-AF65-F5344CB8AC3E}">
        <p14:creationId xmlns:p14="http://schemas.microsoft.com/office/powerpoint/2010/main" val="273403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C272-08FA-C454-3003-BC95C0716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7701C-4B9B-16F5-DBBB-D16638A8E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CBC00-E47A-FDBA-A242-2B2828997C1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FE47696-B60C-A483-6BE0-878F6E73CF61}"/>
              </a:ext>
            </a:extLst>
          </p:cNvPr>
          <p:cNvSpPr>
            <a:spLocks noGrp="1"/>
          </p:cNvSpPr>
          <p:nvPr>
            <p:ph type="sldNum" sz="quarter" idx="5"/>
          </p:nvPr>
        </p:nvSpPr>
        <p:spPr/>
        <p:txBody>
          <a:bodyPr/>
          <a:lstStyle/>
          <a:p>
            <a:fld id="{88E9B3B8-0214-44A8-8DC4-CB517A85CA4D}" type="slidenum">
              <a:rPr lang="en-GB" smtClean="0"/>
              <a:t>11</a:t>
            </a:fld>
            <a:endParaRPr lang="en-GB"/>
          </a:p>
        </p:txBody>
      </p:sp>
    </p:spTree>
    <p:extLst>
      <p:ext uri="{BB962C8B-B14F-4D97-AF65-F5344CB8AC3E}">
        <p14:creationId xmlns:p14="http://schemas.microsoft.com/office/powerpoint/2010/main" val="38109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pPr/>
              <a:t>12</a:t>
            </a:fld>
            <a:endParaRPr lang="en-GB"/>
          </a:p>
        </p:txBody>
      </p:sp>
    </p:spTree>
    <p:extLst>
      <p:ext uri="{BB962C8B-B14F-4D97-AF65-F5344CB8AC3E}">
        <p14:creationId xmlns:p14="http://schemas.microsoft.com/office/powerpoint/2010/main" val="147588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pPr/>
              <a:t>13</a:t>
            </a:fld>
            <a:endParaRPr lang="en-GB"/>
          </a:p>
        </p:txBody>
      </p:sp>
    </p:spTree>
    <p:extLst>
      <p:ext uri="{BB962C8B-B14F-4D97-AF65-F5344CB8AC3E}">
        <p14:creationId xmlns:p14="http://schemas.microsoft.com/office/powerpoint/2010/main" val="242316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8E7E4-C9F8-2E68-6B02-13F1D5133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D9873-42CA-2D3D-4C28-2B6450E1F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9D207-FF06-901D-61A5-A0564440850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43534F-9BE2-536C-1E8F-2118AA294FB8}"/>
              </a:ext>
            </a:extLst>
          </p:cNvPr>
          <p:cNvSpPr>
            <a:spLocks noGrp="1"/>
          </p:cNvSpPr>
          <p:nvPr>
            <p:ph type="sldNum" sz="quarter" idx="5"/>
          </p:nvPr>
        </p:nvSpPr>
        <p:spPr/>
        <p:txBody>
          <a:bodyPr/>
          <a:lstStyle/>
          <a:p>
            <a:fld id="{88E9B3B8-0214-44A8-8DC4-CB517A85CA4D}" type="slidenum">
              <a:rPr lang="en-GB" smtClean="0"/>
              <a:t>14</a:t>
            </a:fld>
            <a:endParaRPr lang="en-GB"/>
          </a:p>
        </p:txBody>
      </p:sp>
    </p:spTree>
    <p:extLst>
      <p:ext uri="{BB962C8B-B14F-4D97-AF65-F5344CB8AC3E}">
        <p14:creationId xmlns:p14="http://schemas.microsoft.com/office/powerpoint/2010/main" val="87752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6F825-E149-50D5-42B5-C0B84A997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C5C27-3CB9-C0F4-65B0-F738535DC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8B950-AE6A-96E7-AFB1-E70924B5B5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C0E525-D88F-B790-4CEC-C9CC1E831CBB}"/>
              </a:ext>
            </a:extLst>
          </p:cNvPr>
          <p:cNvSpPr>
            <a:spLocks noGrp="1"/>
          </p:cNvSpPr>
          <p:nvPr>
            <p:ph type="sldNum" sz="quarter" idx="5"/>
          </p:nvPr>
        </p:nvSpPr>
        <p:spPr/>
        <p:txBody>
          <a:bodyPr/>
          <a:lstStyle/>
          <a:p>
            <a:fld id="{B3BDC74F-6919-374B-8B8F-E401A95A5575}" type="slidenum">
              <a:rPr lang="en-US" smtClean="0"/>
              <a:t>15</a:t>
            </a:fld>
            <a:endParaRPr lang="en-US"/>
          </a:p>
        </p:txBody>
      </p:sp>
    </p:spTree>
    <p:extLst>
      <p:ext uri="{BB962C8B-B14F-4D97-AF65-F5344CB8AC3E}">
        <p14:creationId xmlns:p14="http://schemas.microsoft.com/office/powerpoint/2010/main" val="3630811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6E447-48D2-C819-6E39-BE73386F8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57634-1DAA-D1D9-C16A-F6DC9AF79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3BCDD-79ED-4DA9-A699-86220B71F8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EE1518-5FA5-196C-A63B-091B7504E20C}"/>
              </a:ext>
            </a:extLst>
          </p:cNvPr>
          <p:cNvSpPr>
            <a:spLocks noGrp="1"/>
          </p:cNvSpPr>
          <p:nvPr>
            <p:ph type="sldNum" sz="quarter" idx="5"/>
          </p:nvPr>
        </p:nvSpPr>
        <p:spPr/>
        <p:txBody>
          <a:bodyPr/>
          <a:lstStyle/>
          <a:p>
            <a:fld id="{B3BDC74F-6919-374B-8B8F-E401A95A5575}" type="slidenum">
              <a:rPr lang="en-US" smtClean="0"/>
              <a:t>16</a:t>
            </a:fld>
            <a:endParaRPr lang="en-US"/>
          </a:p>
        </p:txBody>
      </p:sp>
    </p:spTree>
    <p:extLst>
      <p:ext uri="{BB962C8B-B14F-4D97-AF65-F5344CB8AC3E}">
        <p14:creationId xmlns:p14="http://schemas.microsoft.com/office/powerpoint/2010/main" val="2708454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17</a:t>
            </a:fld>
            <a:endParaRPr lang="en-GB"/>
          </a:p>
        </p:txBody>
      </p:sp>
    </p:spTree>
    <p:extLst>
      <p:ext uri="{BB962C8B-B14F-4D97-AF65-F5344CB8AC3E}">
        <p14:creationId xmlns:p14="http://schemas.microsoft.com/office/powerpoint/2010/main" val="218369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18</a:t>
            </a:fld>
            <a:endParaRPr lang="en-GB"/>
          </a:p>
        </p:txBody>
      </p:sp>
    </p:spTree>
    <p:extLst>
      <p:ext uri="{BB962C8B-B14F-4D97-AF65-F5344CB8AC3E}">
        <p14:creationId xmlns:p14="http://schemas.microsoft.com/office/powerpoint/2010/main" val="456498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CA1A7-31CB-EDBD-0576-2C4B407C1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AD15D-A37B-B159-6F33-8655E6915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190E5-C177-89DF-51C2-3475A24C65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C5700978-170C-DB8D-B53D-211C67D16E5B}"/>
              </a:ext>
            </a:extLst>
          </p:cNvPr>
          <p:cNvSpPr>
            <a:spLocks noGrp="1"/>
          </p:cNvSpPr>
          <p:nvPr>
            <p:ph type="sldNum" sz="quarter" idx="5"/>
          </p:nvPr>
        </p:nvSpPr>
        <p:spPr/>
        <p:txBody>
          <a:bodyPr/>
          <a:lstStyle/>
          <a:p>
            <a:fld id="{88E9B3B8-0214-44A8-8DC4-CB517A85CA4D}" type="slidenum">
              <a:rPr lang="en-GB" smtClean="0"/>
              <a:t>19</a:t>
            </a:fld>
            <a:endParaRPr lang="en-GB"/>
          </a:p>
        </p:txBody>
      </p:sp>
    </p:spTree>
    <p:extLst>
      <p:ext uri="{BB962C8B-B14F-4D97-AF65-F5344CB8AC3E}">
        <p14:creationId xmlns:p14="http://schemas.microsoft.com/office/powerpoint/2010/main" val="286896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02638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68789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7E7C-0F81-1FA8-DF85-38E55D7D8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D3DD6-A574-5EE8-4A76-F8636AA5C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15033-BB09-DD48-822F-A2B45FA24D7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2B9B930-BCA5-F5D7-E556-4EA3EE55DDB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00818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30E87-F102-4DF7-C038-301AE2EF2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D7465-7356-D91D-6873-CAE726B8D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5FBCE-1970-80C3-F56F-CFEEF95728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902C30-B093-5826-56DD-7367FCA283C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364745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A44AA-AB1D-0D8E-8383-3CCBCEE47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21356-E7D9-DEFB-6FC9-CF85050A0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5FF050-2A24-8253-EE5F-5AAF59B5F0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4ED845-6844-7991-76A0-056D9266F8A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410487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7</a:t>
            </a:fld>
            <a:endParaRPr lang="en-GB"/>
          </a:p>
        </p:txBody>
      </p:sp>
    </p:spTree>
    <p:extLst>
      <p:ext uri="{BB962C8B-B14F-4D97-AF65-F5344CB8AC3E}">
        <p14:creationId xmlns:p14="http://schemas.microsoft.com/office/powerpoint/2010/main" val="198822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DC74F-6919-374B-8B8F-E401A95A5575}" type="slidenum">
              <a:rPr lang="en-US" smtClean="0"/>
              <a:t>8</a:t>
            </a:fld>
            <a:endParaRPr lang="en-US"/>
          </a:p>
        </p:txBody>
      </p:sp>
    </p:spTree>
    <p:extLst>
      <p:ext uri="{BB962C8B-B14F-4D97-AF65-F5344CB8AC3E}">
        <p14:creationId xmlns:p14="http://schemas.microsoft.com/office/powerpoint/2010/main" val="273403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4A506-40B7-C5F9-6934-3AD658CDF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437A5-0BB0-1B59-8CD4-44DDFE49A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41498-C17B-E63D-3A16-C2A4F32A6B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B5B3017-30F5-05EF-AC99-20B892948BA1}"/>
              </a:ext>
            </a:extLst>
          </p:cNvPr>
          <p:cNvSpPr>
            <a:spLocks noGrp="1"/>
          </p:cNvSpPr>
          <p:nvPr>
            <p:ph type="sldNum" sz="quarter" idx="5"/>
          </p:nvPr>
        </p:nvSpPr>
        <p:spPr/>
        <p:txBody>
          <a:bodyPr/>
          <a:lstStyle/>
          <a:p>
            <a:fld id="{88E9B3B8-0214-44A8-8DC4-CB517A85CA4D}" type="slidenum">
              <a:rPr lang="en-GB" smtClean="0"/>
              <a:t>9</a:t>
            </a:fld>
            <a:endParaRPr lang="en-GB"/>
          </a:p>
        </p:txBody>
      </p:sp>
    </p:spTree>
    <p:extLst>
      <p:ext uri="{BB962C8B-B14F-4D97-AF65-F5344CB8AC3E}">
        <p14:creationId xmlns:p14="http://schemas.microsoft.com/office/powerpoint/2010/main" val="100700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77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0ED5-679B-7749-B86C-503F4EA0E08F}"/>
              </a:ext>
            </a:extLst>
          </p:cNvPr>
          <p:cNvSpPr>
            <a:spLocks noGrp="1"/>
          </p:cNvSpPr>
          <p:nvPr>
            <p:ph type="title"/>
          </p:nvPr>
        </p:nvSpPr>
        <p:spPr>
          <a:xfrm>
            <a:off x="840318" y="457200"/>
            <a:ext cx="3932767" cy="1600200"/>
          </a:xfrm>
        </p:spPr>
        <p:txBody>
          <a:bodyPr anchor="b"/>
          <a:lstStyle>
            <a:lvl1pPr>
              <a:defRPr sz="4267"/>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10594C-433A-5244-B311-9FFCD7F13E99}"/>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267F46B0-D949-B941-9913-185013EF0516}"/>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a:extLst>
              <a:ext uri="{FF2B5EF4-FFF2-40B4-BE49-F238E27FC236}">
                <a16:creationId xmlns:a16="http://schemas.microsoft.com/office/drawing/2014/main" id="{51EA3FAB-8530-6D4B-8C7D-CECEF8C9DAF2}"/>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1/28/2026</a:t>
            </a:fld>
            <a:endParaRPr lang="en-US"/>
          </a:p>
        </p:txBody>
      </p:sp>
      <p:sp>
        <p:nvSpPr>
          <p:cNvPr id="6" name="Footer Placeholder 5">
            <a:extLst>
              <a:ext uri="{FF2B5EF4-FFF2-40B4-BE49-F238E27FC236}">
                <a16:creationId xmlns:a16="http://schemas.microsoft.com/office/drawing/2014/main" id="{420F9A69-DC5A-E343-ACD0-03956E1ED41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04D371-E70C-B94A-BC28-02513A619EBB}"/>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94383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A87-CA83-534C-9AAD-029063739D0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C0E9F5-4359-7A4C-BF80-8D547593C4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A3E3AC-8313-AE45-89F5-597D802E78E0}"/>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1/28/2026</a:t>
            </a:fld>
            <a:endParaRPr lang="en-US"/>
          </a:p>
        </p:txBody>
      </p:sp>
      <p:sp>
        <p:nvSpPr>
          <p:cNvPr id="5" name="Footer Placeholder 4">
            <a:extLst>
              <a:ext uri="{FF2B5EF4-FFF2-40B4-BE49-F238E27FC236}">
                <a16:creationId xmlns:a16="http://schemas.microsoft.com/office/drawing/2014/main" id="{36AD235B-C278-2545-AD4A-8094397D02A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9EA696-DB7B-1347-B0CA-9049638E4B60}"/>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08379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1C439-F94D-EF4E-A8D6-C14811E3BBA6}"/>
              </a:ext>
            </a:extLst>
          </p:cNvPr>
          <p:cNvSpPr>
            <a:spLocks noGrp="1"/>
          </p:cNvSpPr>
          <p:nvPr>
            <p:ph type="title" orient="vert"/>
          </p:nvPr>
        </p:nvSpPr>
        <p:spPr>
          <a:xfrm>
            <a:off x="8724901" y="366185"/>
            <a:ext cx="2628900" cy="581024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AF8406-BE7C-2343-B013-E33F04AAFC68}"/>
              </a:ext>
            </a:extLst>
          </p:cNvPr>
          <p:cNvSpPr>
            <a:spLocks noGrp="1"/>
          </p:cNvSpPr>
          <p:nvPr>
            <p:ph type="body" orient="vert" idx="1"/>
          </p:nvPr>
        </p:nvSpPr>
        <p:spPr>
          <a:xfrm>
            <a:off x="838201" y="366185"/>
            <a:ext cx="7683500" cy="581024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DBCCA-2D1D-BF4E-8FAF-588AC5705913}"/>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1/28/2026</a:t>
            </a:fld>
            <a:endParaRPr lang="en-US"/>
          </a:p>
        </p:txBody>
      </p:sp>
      <p:sp>
        <p:nvSpPr>
          <p:cNvPr id="5" name="Footer Placeholder 4">
            <a:extLst>
              <a:ext uri="{FF2B5EF4-FFF2-40B4-BE49-F238E27FC236}">
                <a16:creationId xmlns:a16="http://schemas.microsoft.com/office/drawing/2014/main" id="{EF329E3B-BBF9-6A43-A643-E9A00C74210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29C6B5-FDA5-D04C-9D62-CB0AF0E0662D}"/>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23362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99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59-DF7A-FF4C-8097-361209CA66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63E68A-9AA3-134E-AC72-C0076A4A9EF1}"/>
              </a:ext>
            </a:extLst>
          </p:cNvPr>
          <p:cNvSpPr>
            <a:spLocks noGrp="1"/>
          </p:cNvSpPr>
          <p:nvPr>
            <p:ph sz="half" idx="1"/>
          </p:nvPr>
        </p:nvSpPr>
        <p:spPr>
          <a:xfrm>
            <a:off x="838200" y="1826684"/>
            <a:ext cx="5156200" cy="4349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C8FE68-304A-8549-8870-14E9C405E90D}"/>
              </a:ext>
            </a:extLst>
          </p:cNvPr>
          <p:cNvSpPr>
            <a:spLocks noGrp="1"/>
          </p:cNvSpPr>
          <p:nvPr>
            <p:ph sz="half" idx="2"/>
          </p:nvPr>
        </p:nvSpPr>
        <p:spPr>
          <a:xfrm>
            <a:off x="6197600" y="1826684"/>
            <a:ext cx="5156200" cy="4349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4360D1-8D3F-2944-8AE9-4CD6D6799126}"/>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1/28/2026</a:t>
            </a:fld>
            <a:endParaRPr lang="en-US"/>
          </a:p>
        </p:txBody>
      </p:sp>
      <p:sp>
        <p:nvSpPr>
          <p:cNvPr id="6" name="Footer Placeholder 5">
            <a:extLst>
              <a:ext uri="{FF2B5EF4-FFF2-40B4-BE49-F238E27FC236}">
                <a16:creationId xmlns:a16="http://schemas.microsoft.com/office/drawing/2014/main" id="{3A94E692-3824-2B48-A883-C45D7E75C4A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8B4A1E-F1D1-0142-8FF0-2406DCD05044}"/>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14465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575905" y="430837"/>
            <a:ext cx="9921111" cy="508895"/>
          </a:xfrm>
        </p:spPr>
        <p:txBody>
          <a:bodyPr wrap="square" anchor="t" anchorCtr="0">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726051" y="1362745"/>
            <a:ext cx="10552908" cy="4715920"/>
          </a:xfrm>
        </p:spPr>
        <p:txBody>
          <a:bodyPr lIns="0" tIns="0" rIns="0" bIns="0"/>
          <a:lstStyle/>
          <a:p>
            <a:pPr lvl="0"/>
            <a:r>
              <a:rPr lang="en-GB"/>
              <a:t>Click to edit Master text styles</a:t>
            </a:r>
          </a:p>
          <a:p>
            <a:pPr lvl="1"/>
            <a:r>
              <a:rPr lang="en-GB"/>
              <a:t>Second level</a:t>
            </a:r>
          </a:p>
        </p:txBody>
      </p:sp>
    </p:spTree>
    <p:extLst>
      <p:ext uri="{BB962C8B-B14F-4D97-AF65-F5344CB8AC3E}">
        <p14:creationId xmlns:p14="http://schemas.microsoft.com/office/powerpoint/2010/main" val="79131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575905" y="430837"/>
            <a:ext cx="9921111" cy="508895"/>
          </a:xfrm>
        </p:spPr>
        <p:txBody>
          <a:bodyPr wrap="square" anchor="t" anchorCtr="0">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726051" y="1362745"/>
            <a:ext cx="10552908" cy="4715920"/>
          </a:xfrm>
        </p:spPr>
        <p:txBody>
          <a:bodyPr lIns="0" tIns="0" rIns="0" bIns="0"/>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22388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59-DF7A-FF4C-8097-361209CA66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63E68A-9AA3-134E-AC72-C0076A4A9EF1}"/>
              </a:ext>
            </a:extLst>
          </p:cNvPr>
          <p:cNvSpPr>
            <a:spLocks noGrp="1"/>
          </p:cNvSpPr>
          <p:nvPr>
            <p:ph sz="half" idx="1"/>
          </p:nvPr>
        </p:nvSpPr>
        <p:spPr>
          <a:xfrm>
            <a:off x="838200" y="1826684"/>
            <a:ext cx="5156200" cy="4349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C8FE68-304A-8549-8870-14E9C405E90D}"/>
              </a:ext>
            </a:extLst>
          </p:cNvPr>
          <p:cNvSpPr>
            <a:spLocks noGrp="1"/>
          </p:cNvSpPr>
          <p:nvPr>
            <p:ph sz="half" idx="2"/>
          </p:nvPr>
        </p:nvSpPr>
        <p:spPr>
          <a:xfrm>
            <a:off x="6197600" y="1826684"/>
            <a:ext cx="5156200" cy="4349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4360D1-8D3F-2944-8AE9-4CD6D6799126}"/>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1/28/2026</a:t>
            </a:fld>
            <a:endParaRPr lang="en-US"/>
          </a:p>
        </p:txBody>
      </p:sp>
      <p:sp>
        <p:nvSpPr>
          <p:cNvPr id="6" name="Footer Placeholder 5">
            <a:extLst>
              <a:ext uri="{FF2B5EF4-FFF2-40B4-BE49-F238E27FC236}">
                <a16:creationId xmlns:a16="http://schemas.microsoft.com/office/drawing/2014/main" id="{3A94E692-3824-2B48-A883-C45D7E75C4A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8B4A1E-F1D1-0142-8FF0-2406DCD05044}"/>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19885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927D-3AE6-9F40-8735-67AC539E758B}"/>
              </a:ext>
            </a:extLst>
          </p:cNvPr>
          <p:cNvSpPr>
            <a:spLocks noGrp="1"/>
          </p:cNvSpPr>
          <p:nvPr>
            <p:ph type="title"/>
          </p:nvPr>
        </p:nvSpPr>
        <p:spPr>
          <a:xfrm>
            <a:off x="840317" y="366185"/>
            <a:ext cx="10515600" cy="132503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51F5BC-45B7-9745-81D6-342A3C0160E3}"/>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a:extLst>
              <a:ext uri="{FF2B5EF4-FFF2-40B4-BE49-F238E27FC236}">
                <a16:creationId xmlns:a16="http://schemas.microsoft.com/office/drawing/2014/main" id="{42412401-FD5C-924A-AAB2-FEA51B5C8525}"/>
              </a:ext>
            </a:extLst>
          </p:cNvPr>
          <p:cNvSpPr>
            <a:spLocks noGrp="1"/>
          </p:cNvSpPr>
          <p:nvPr>
            <p:ph sz="half" idx="2"/>
          </p:nvPr>
        </p:nvSpPr>
        <p:spPr>
          <a:xfrm>
            <a:off x="840318" y="2506133"/>
            <a:ext cx="5158316" cy="3683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D242AB0-84DE-1446-AE05-DC227091D281}"/>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a:extLst>
              <a:ext uri="{FF2B5EF4-FFF2-40B4-BE49-F238E27FC236}">
                <a16:creationId xmlns:a16="http://schemas.microsoft.com/office/drawing/2014/main" id="{3EC485F3-C0C7-514D-B1A0-CDB724650E98}"/>
              </a:ext>
            </a:extLst>
          </p:cNvPr>
          <p:cNvSpPr>
            <a:spLocks noGrp="1"/>
          </p:cNvSpPr>
          <p:nvPr>
            <p:ph sz="quarter" idx="4"/>
          </p:nvPr>
        </p:nvSpPr>
        <p:spPr>
          <a:xfrm>
            <a:off x="6172200" y="2506133"/>
            <a:ext cx="5183717" cy="3683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EFE6CD-F678-6C45-A4C7-21B8B235C2EE}"/>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1/28/2026</a:t>
            </a:fld>
            <a:endParaRPr lang="en-US"/>
          </a:p>
        </p:txBody>
      </p:sp>
      <p:sp>
        <p:nvSpPr>
          <p:cNvPr id="8" name="Footer Placeholder 7">
            <a:extLst>
              <a:ext uri="{FF2B5EF4-FFF2-40B4-BE49-F238E27FC236}">
                <a16:creationId xmlns:a16="http://schemas.microsoft.com/office/drawing/2014/main" id="{26BDD075-3054-B148-9329-74FB73366F4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061D05-8596-624D-8C8D-39E915408FC4}"/>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574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20BE-0742-9849-91DC-7F5360F00B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39F69B-7865-864A-A1C0-B9B2D8EA381A}"/>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1/28/2026</a:t>
            </a:fld>
            <a:endParaRPr lang="en-US"/>
          </a:p>
        </p:txBody>
      </p:sp>
      <p:sp>
        <p:nvSpPr>
          <p:cNvPr id="4" name="Footer Placeholder 3">
            <a:extLst>
              <a:ext uri="{FF2B5EF4-FFF2-40B4-BE49-F238E27FC236}">
                <a16:creationId xmlns:a16="http://schemas.microsoft.com/office/drawing/2014/main" id="{CD4E0260-C577-4548-A628-226071EE7A5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3AC9A0-AC27-1D44-A549-A4DDA749A225}"/>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04826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FADB3-C035-1443-9374-41558C531B26}"/>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1/28/2026</a:t>
            </a:fld>
            <a:endParaRPr lang="en-US"/>
          </a:p>
        </p:txBody>
      </p:sp>
      <p:sp>
        <p:nvSpPr>
          <p:cNvPr id="3" name="Footer Placeholder 2">
            <a:extLst>
              <a:ext uri="{FF2B5EF4-FFF2-40B4-BE49-F238E27FC236}">
                <a16:creationId xmlns:a16="http://schemas.microsoft.com/office/drawing/2014/main" id="{CF2ECB2B-07F6-B543-9BB3-1670B491A37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2E014D-5C55-4743-BFE2-D5D3C579E279}"/>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424445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B16E-3001-FA45-96DB-46D2E3526BDD}"/>
              </a:ext>
            </a:extLst>
          </p:cNvPr>
          <p:cNvSpPr>
            <a:spLocks noGrp="1"/>
          </p:cNvSpPr>
          <p:nvPr>
            <p:ph type="title"/>
          </p:nvPr>
        </p:nvSpPr>
        <p:spPr>
          <a:xfrm>
            <a:off x="840318" y="457200"/>
            <a:ext cx="3932767" cy="1600200"/>
          </a:xfrm>
        </p:spPr>
        <p:txBody>
          <a:bodyPr anchor="b"/>
          <a:lstStyle>
            <a:lvl1pPr>
              <a:defRPr sz="4267"/>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0F1303-F44E-5347-9EC3-1ED9DF6FAC2C}"/>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A4F654-305B-4E46-9DB2-A1E4C430340A}"/>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a:extLst>
              <a:ext uri="{FF2B5EF4-FFF2-40B4-BE49-F238E27FC236}">
                <a16:creationId xmlns:a16="http://schemas.microsoft.com/office/drawing/2014/main" id="{57D5660E-6D9D-C540-8C61-E9E0BCCD5062}"/>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1/28/2026</a:t>
            </a:fld>
            <a:endParaRPr lang="en-US"/>
          </a:p>
        </p:txBody>
      </p:sp>
      <p:sp>
        <p:nvSpPr>
          <p:cNvPr id="6" name="Footer Placeholder 5">
            <a:extLst>
              <a:ext uri="{FF2B5EF4-FFF2-40B4-BE49-F238E27FC236}">
                <a16:creationId xmlns:a16="http://schemas.microsoft.com/office/drawing/2014/main" id="{355318F1-8AA6-EF43-8407-398A6A87D78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7520A6-6FA2-7F41-84AF-84E74E4C31AC}"/>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843677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928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377" rtl="0" eaLnBrk="1" latinLnBrk="0" hangingPunct="1">
        <a:lnSpc>
          <a:spcPct val="90000"/>
        </a:lnSpc>
        <a:spcBef>
          <a:spcPct val="0"/>
        </a:spcBef>
        <a:buNone/>
        <a:defRPr sz="3067" b="1" i="0" kern="1200">
          <a:solidFill>
            <a:schemeClr val="accent1"/>
          </a:solidFill>
          <a:latin typeface="Poppins" panose="02000000000000000000" pitchFamily="2" charset="77"/>
          <a:ea typeface="+mj-ea"/>
          <a:cs typeface="Poppins" panose="02000000000000000000" pitchFamily="2" charset="77"/>
        </a:defRPr>
      </a:lvl1pPr>
    </p:titleStyle>
    <p:bodyStyle>
      <a:lvl1pPr marL="0" indent="0" algn="l" defTabSz="914377" rtl="0" eaLnBrk="1" latinLnBrk="0" hangingPunct="1">
        <a:lnSpc>
          <a:spcPts val="2507"/>
        </a:lnSpc>
        <a:spcBef>
          <a:spcPts val="1000"/>
        </a:spcBef>
        <a:buFont typeface="Arial" panose="020B0604020202020204" pitchFamily="34" charset="0"/>
        <a:buNone/>
        <a:defRPr sz="1867"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ts val="2507"/>
        </a:lnSpc>
        <a:spcBef>
          <a:spcPts val="1000"/>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2pPr>
      <a:lvl3pPr marL="1142971"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3pPr>
      <a:lvl4pPr marL="1600160"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4pPr>
      <a:lvl5pPr marL="2057349" indent="-228594" algn="l" defTabSz="914377" rtl="0" eaLnBrk="1" latinLnBrk="0" hangingPunct="1">
        <a:lnSpc>
          <a:spcPct val="90000"/>
        </a:lnSpc>
        <a:spcBef>
          <a:spcPts val="500"/>
        </a:spcBef>
        <a:buFont typeface="Arial" panose="020B0604020202020204" pitchFamily="34" charset="0"/>
        <a:buChar char="•"/>
        <a:defRPr sz="1867" b="0" i="0" kern="1200">
          <a:solidFill>
            <a:schemeClr val="tx1"/>
          </a:solidFill>
          <a:latin typeface="Poppins" panose="02000000000000000000" pitchFamily="2" charset="77"/>
          <a:ea typeface="+mn-ea"/>
          <a:cs typeface="Poppins" panose="02000000000000000000"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5BD3-2125-CF40-8E6C-01EA18833DBD}"/>
              </a:ext>
            </a:extLst>
          </p:cNvPr>
          <p:cNvSpPr>
            <a:spLocks noGrp="1"/>
          </p:cNvSpPr>
          <p:nvPr>
            <p:ph type="title"/>
          </p:nvPr>
        </p:nvSpPr>
        <p:spPr>
          <a:xfrm>
            <a:off x="575905" y="472463"/>
            <a:ext cx="7554023" cy="50889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E778A-8F7F-C14A-B464-BC6ADE507A17}"/>
              </a:ext>
            </a:extLst>
          </p:cNvPr>
          <p:cNvSpPr>
            <a:spLocks noGrp="1"/>
          </p:cNvSpPr>
          <p:nvPr>
            <p:ph type="body" idx="1"/>
          </p:nvPr>
        </p:nvSpPr>
        <p:spPr>
          <a:xfrm>
            <a:off x="575903" y="1362745"/>
            <a:ext cx="10552908" cy="4715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633357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1219170" rtl="0" eaLnBrk="1" latinLnBrk="0" hangingPunct="1">
        <a:lnSpc>
          <a:spcPct val="90000"/>
        </a:lnSpc>
        <a:spcBef>
          <a:spcPct val="0"/>
        </a:spcBef>
        <a:buNone/>
        <a:defRPr sz="2933" b="1" i="0" kern="1200">
          <a:solidFill>
            <a:schemeClr val="accent1"/>
          </a:solidFill>
          <a:latin typeface="Poppins SemiBold" panose="02000000000000000000" pitchFamily="2" charset="77"/>
          <a:ea typeface="+mj-ea"/>
          <a:cs typeface="Poppins SemiBold" panose="02000000000000000000" pitchFamily="2" charset="77"/>
        </a:defRPr>
      </a:lvl1pPr>
    </p:titleStyle>
    <p:bodyStyle>
      <a:lvl1pPr marL="0" indent="0" algn="l" defTabSz="1219170" rtl="0" eaLnBrk="1" latinLnBrk="0" hangingPunct="1">
        <a:lnSpc>
          <a:spcPts val="2507"/>
        </a:lnSpc>
        <a:spcBef>
          <a:spcPts val="1000"/>
        </a:spcBef>
        <a:buFont typeface="Arial" panose="020B0604020202020204" pitchFamily="34" charset="0"/>
        <a:buNone/>
        <a:defRPr sz="1867" b="0" i="0" kern="1200">
          <a:solidFill>
            <a:schemeClr val="tx1"/>
          </a:solidFill>
          <a:latin typeface="Poppins Light" pitchFamily="2" charset="77"/>
          <a:ea typeface="+mn-ea"/>
          <a:cs typeface="Poppins Light" pitchFamily="2" charset="77"/>
        </a:defRPr>
      </a:lvl1pPr>
      <a:lvl2pPr marL="914377" indent="-304792" algn="l" defTabSz="1219170" rtl="0" eaLnBrk="1" latinLnBrk="0" hangingPunct="1">
        <a:lnSpc>
          <a:spcPts val="2507"/>
        </a:lnSpc>
        <a:spcBef>
          <a:spcPts val="1000"/>
        </a:spcBef>
        <a:buClr>
          <a:schemeClr val="tx2"/>
        </a:buClr>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2pPr>
      <a:lvl3pPr marL="1523962"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3pPr>
      <a:lvl4pPr marL="2133547"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4pPr>
      <a:lvl5pPr marL="2743131"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sv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20161A4-C089-D147-A881-081CCFCD6883}"/>
              </a:ext>
            </a:extLst>
          </p:cNvPr>
          <p:cNvPicPr>
            <a:picLocks noChangeAspect="1"/>
          </p:cNvPicPr>
          <p:nvPr/>
        </p:nvPicPr>
        <p:blipFill rotWithShape="1">
          <a:blip r:embed="rId3">
            <a:extLst>
              <a:ext uri="{28A0092B-C50C-407E-A947-70E740481C1C}">
                <a14:useLocalDpi xmlns:a14="http://schemas.microsoft.com/office/drawing/2010/main" val="0"/>
              </a:ext>
            </a:extLst>
          </a:blip>
          <a:srcRect t="7821" b="7821"/>
          <a:stretch/>
        </p:blipFill>
        <p:spPr>
          <a:xfrm rot="10800000" flipV="1">
            <a:off x="0" y="0"/>
            <a:ext cx="12192000" cy="6858000"/>
          </a:xfrm>
          <a:prstGeom prst="rect">
            <a:avLst/>
          </a:prstGeom>
        </p:spPr>
      </p:pic>
      <p:grpSp>
        <p:nvGrpSpPr>
          <p:cNvPr id="15" name="Group 14">
            <a:extLst>
              <a:ext uri="{FF2B5EF4-FFF2-40B4-BE49-F238E27FC236}">
                <a16:creationId xmlns:a16="http://schemas.microsoft.com/office/drawing/2014/main" id="{16236B53-D6A2-864D-838C-74772FD6949B}"/>
              </a:ext>
            </a:extLst>
          </p:cNvPr>
          <p:cNvGrpSpPr/>
          <p:nvPr/>
        </p:nvGrpSpPr>
        <p:grpSpPr>
          <a:xfrm>
            <a:off x="0" y="0"/>
            <a:ext cx="12192000" cy="6859200"/>
            <a:chOff x="0" y="0"/>
            <a:chExt cx="9144000" cy="5144400"/>
          </a:xfrm>
        </p:grpSpPr>
        <p:pic>
          <p:nvPicPr>
            <p:cNvPr id="8" name="Graphic 7">
              <a:extLst>
                <a:ext uri="{FF2B5EF4-FFF2-40B4-BE49-F238E27FC236}">
                  <a16:creationId xmlns:a16="http://schemas.microsoft.com/office/drawing/2014/main" id="{05A5DAA6-9AB5-AA46-958F-E5BB59BD7F82}"/>
                </a:ext>
              </a:extLst>
            </p:cNvPr>
            <p:cNvPicPr>
              <a:picLocks/>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0859"/>
            <a:stretch/>
          </p:blipFill>
          <p:spPr>
            <a:xfrm>
              <a:off x="7393708" y="0"/>
              <a:ext cx="1750291" cy="5144400"/>
            </a:xfrm>
            <a:prstGeom prst="rect">
              <a:avLst/>
            </a:prstGeom>
          </p:spPr>
        </p:pic>
        <p:pic>
          <p:nvPicPr>
            <p:cNvPr id="14" name="Graphic 13">
              <a:extLst>
                <a:ext uri="{FF2B5EF4-FFF2-40B4-BE49-F238E27FC236}">
                  <a16:creationId xmlns:a16="http://schemas.microsoft.com/office/drawing/2014/main" id="{525DD552-B7F7-754F-9C14-881D6BDE872E}"/>
                </a:ext>
              </a:extLst>
            </p:cNvPr>
            <p:cNvPicPr>
              <a:picLocks/>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87616"/>
            <a:stretch/>
          </p:blipFill>
          <p:spPr>
            <a:xfrm>
              <a:off x="0" y="4507345"/>
              <a:ext cx="9144000" cy="637054"/>
            </a:xfrm>
            <a:prstGeom prst="rect">
              <a:avLst/>
            </a:prstGeom>
          </p:spPr>
        </p:pic>
      </p:grpSp>
      <p:pic>
        <p:nvPicPr>
          <p:cNvPr id="18" name="Graphic 17">
            <a:extLst>
              <a:ext uri="{FF2B5EF4-FFF2-40B4-BE49-F238E27FC236}">
                <a16:creationId xmlns:a16="http://schemas.microsoft.com/office/drawing/2014/main" id="{20F62942-8361-DE4F-A756-8B134BDCF77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308478" y="387927"/>
            <a:ext cx="1433319" cy="437959"/>
          </a:xfrm>
          <a:prstGeom prst="rect">
            <a:avLst/>
          </a:prstGeom>
        </p:spPr>
      </p:pic>
      <p:sp>
        <p:nvSpPr>
          <p:cNvPr id="10" name="TextBox 9">
            <a:extLst>
              <a:ext uri="{FF2B5EF4-FFF2-40B4-BE49-F238E27FC236}">
                <a16:creationId xmlns:a16="http://schemas.microsoft.com/office/drawing/2014/main" id="{422DDC00-2B65-1948-8B3D-C3D4F99102CA}"/>
              </a:ext>
            </a:extLst>
          </p:cNvPr>
          <p:cNvSpPr txBox="1"/>
          <p:nvPr/>
        </p:nvSpPr>
        <p:spPr>
          <a:xfrm>
            <a:off x="10369357" y="6329989"/>
            <a:ext cx="1524776" cy="276999"/>
          </a:xfrm>
          <a:prstGeom prst="rect">
            <a:avLst/>
          </a:prstGeom>
          <a:noFill/>
        </p:spPr>
        <p:txBody>
          <a:bodyPr wrap="none" rtlCol="0">
            <a:spAutoFit/>
          </a:bodyPr>
          <a:lstStyle/>
          <a:p>
            <a:pPr defTabSz="609585"/>
            <a:r>
              <a:rPr lang="en-US" sz="1200">
                <a:solidFill>
                  <a:srgbClr val="FFFFFF"/>
                </a:solidFill>
                <a:latin typeface="Poppins" panose="02000000000000000000" pitchFamily="2" charset="77"/>
                <a:cs typeface="Poppins" panose="02000000000000000000" pitchFamily="2" charset="77"/>
              </a:rPr>
              <a:t>Sportengland.org</a:t>
            </a:r>
          </a:p>
        </p:txBody>
      </p:sp>
      <p:sp>
        <p:nvSpPr>
          <p:cNvPr id="23" name="Round Diagonal Corner of Rectangle 22">
            <a:extLst>
              <a:ext uri="{FF2B5EF4-FFF2-40B4-BE49-F238E27FC236}">
                <a16:creationId xmlns:a16="http://schemas.microsoft.com/office/drawing/2014/main" id="{392CDFD9-5CE3-2D41-B115-FCC2BD4070EA}"/>
              </a:ext>
            </a:extLst>
          </p:cNvPr>
          <p:cNvSpPr/>
          <p:nvPr/>
        </p:nvSpPr>
        <p:spPr>
          <a:xfrm>
            <a:off x="479521" y="3484713"/>
            <a:ext cx="7153041" cy="2845275"/>
          </a:xfrm>
          <a:prstGeom prst="round2DiagRect">
            <a:avLst>
              <a:gd name="adj1" fmla="val 0"/>
              <a:gd name="adj2" fmla="val 1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t" anchorCtr="0">
            <a:normAutofit/>
          </a:bodyPr>
          <a:lstStyle/>
          <a:p>
            <a:pPr defTabSz="609585"/>
            <a:r>
              <a:rPr lang="en-US" sz="4267" b="1">
                <a:solidFill>
                  <a:srgbClr val="E31B49"/>
                </a:solidFill>
                <a:latin typeface="Poppins SemiBold" panose="02000000000000000000" pitchFamily="2" charset="77"/>
                <a:cs typeface="Poppins SemiBold" panose="02000000000000000000" pitchFamily="2" charset="77"/>
              </a:rPr>
              <a:t>System Partner Reporting - Analysis</a:t>
            </a:r>
          </a:p>
          <a:p>
            <a:pPr defTabSz="609585">
              <a:lnSpc>
                <a:spcPts val="2667"/>
              </a:lnSpc>
            </a:pPr>
            <a:endParaRPr lang="en-US" sz="3200">
              <a:solidFill>
                <a:srgbClr val="003F69"/>
              </a:solidFill>
              <a:latin typeface="Poppins" panose="02000000000000000000" pitchFamily="2" charset="77"/>
              <a:cs typeface="Poppins" panose="02000000000000000000" pitchFamily="2" charset="77"/>
            </a:endParaRPr>
          </a:p>
          <a:p>
            <a:pPr defTabSz="609585"/>
            <a:r>
              <a:rPr lang="en-US" sz="3200">
                <a:solidFill>
                  <a:srgbClr val="003F69"/>
                </a:solidFill>
                <a:latin typeface="Poppins" panose="02000000000000000000" pitchFamily="2" charset="77"/>
                <a:cs typeface="Poppins" panose="02000000000000000000" pitchFamily="2" charset="77"/>
              </a:rPr>
              <a:t>Partners updates at 36-months</a:t>
            </a:r>
          </a:p>
        </p:txBody>
      </p:sp>
    </p:spTree>
    <p:extLst>
      <p:ext uri="{BB962C8B-B14F-4D97-AF65-F5344CB8AC3E}">
        <p14:creationId xmlns:p14="http://schemas.microsoft.com/office/powerpoint/2010/main" val="101592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424543" y="413694"/>
            <a:ext cx="10515600" cy="565983"/>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3200" b="1">
                <a:solidFill>
                  <a:schemeClr val="bg1"/>
                </a:solidFill>
                <a:latin typeface="Poppins SemiBold" panose="02000000000000000000" pitchFamily="2" charset="77"/>
                <a:cs typeface="Poppins SemiBold" panose="02000000000000000000" pitchFamily="2" charset="77"/>
              </a:rPr>
              <a:t>Summary of challenges</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381002" y="957943"/>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buClr>
                <a:srgbClr val="004069"/>
              </a:buClr>
            </a:pPr>
            <a:r>
              <a:rPr lang="en-GB" sz="1400">
                <a:solidFill>
                  <a:schemeClr val="tx1"/>
                </a:solidFill>
                <a:latin typeface="Poppins Light" panose="00000400000000000000" pitchFamily="2" charset="0"/>
                <a:cs typeface="Poppins Light" panose="00000400000000000000" pitchFamily="2" charset="0"/>
              </a:rPr>
              <a:t>This section presents some of the themes related to challenges that System Partners are facing, as reported in their Summary Statements, Goal blockages information and Theory of Change updates.</a:t>
            </a:r>
          </a:p>
          <a:p>
            <a:pPr>
              <a:buClr>
                <a:srgbClr val="004069"/>
              </a:buClr>
            </a:pPr>
            <a:endParaRPr lang="en-GB" sz="1400">
              <a:solidFill>
                <a:schemeClr val="tx1"/>
              </a:solidFill>
              <a:latin typeface="Poppins Light" panose="00000400000000000000" pitchFamily="2" charset="0"/>
              <a:cs typeface="Poppins Light" panose="00000400000000000000" pitchFamily="2" charset="0"/>
            </a:endParaRPr>
          </a:p>
          <a:p>
            <a:pPr>
              <a:buClr>
                <a:srgbClr val="004069"/>
              </a:buClr>
            </a:pPr>
            <a:r>
              <a:rPr lang="en-GB" sz="1400">
                <a:solidFill>
                  <a:schemeClr val="tx1"/>
                </a:solidFill>
                <a:latin typeface="Poppins Light" panose="00000400000000000000" pitchFamily="2" charset="0"/>
                <a:cs typeface="Poppins Light" panose="00000400000000000000" pitchFamily="2" charset="0"/>
              </a:rPr>
              <a:t>These challenges are grouped into four key themes:</a:t>
            </a:r>
          </a:p>
          <a:p>
            <a:pPr marL="228594" indent="-228594">
              <a:spcAft>
                <a:spcPts val="800"/>
              </a:spcAft>
              <a:buClr>
                <a:srgbClr val="004069"/>
              </a:buClr>
              <a:buFont typeface="Arial" panose="020B0604020202020204" pitchFamily="34" charset="0"/>
              <a:buChar char="•"/>
            </a:pPr>
            <a:r>
              <a:rPr lang="en-GB" sz="1400" b="1">
                <a:solidFill>
                  <a:schemeClr val="tx1"/>
                </a:solidFill>
                <a:latin typeface="Poppins Light" panose="00000400000000000000" pitchFamily="2" charset="0"/>
                <a:cs typeface="Poppins Light" panose="00000400000000000000" pitchFamily="2" charset="0"/>
              </a:rPr>
              <a:t>Capacity &amp; capability: </a:t>
            </a:r>
            <a:r>
              <a:rPr lang="en-GB" sz="1400">
                <a:solidFill>
                  <a:schemeClr val="tx1"/>
                </a:solidFill>
                <a:latin typeface="Poppins Light" panose="00000400000000000000" pitchFamily="2" charset="0"/>
                <a:cs typeface="Poppins Light" panose="00000400000000000000" pitchFamily="2" charset="0"/>
              </a:rPr>
              <a:t>System Partners consistently report workforce capacity constraints, including recruitment and retention challenges, leadership transitions, and strain on volunteer capacity, hindering programme delivery.  Additionally, financial and resource pressures, exacerbated by inflation and rising costs, coupled with skills gaps and small team sizes, further limit SPs' ability to deliver and expand programmes and engage in strategic work.</a:t>
            </a:r>
          </a:p>
          <a:p>
            <a:pPr marL="228594" indent="-228594">
              <a:spcAft>
                <a:spcPts val="800"/>
              </a:spcAft>
              <a:buClr>
                <a:srgbClr val="004069"/>
              </a:buClr>
              <a:buFont typeface="Arial" panose="020B0604020202020204" pitchFamily="34" charset="0"/>
              <a:buChar char="•"/>
            </a:pPr>
            <a:r>
              <a:rPr lang="en-GB" sz="1400" b="1">
                <a:solidFill>
                  <a:schemeClr val="tx1"/>
                </a:solidFill>
                <a:latin typeface="Poppins Light" panose="00000400000000000000" pitchFamily="2" charset="0"/>
                <a:cs typeface="Poppins Light" panose="00000400000000000000" pitchFamily="2" charset="0"/>
              </a:rPr>
              <a:t>Governance Challenges: </a:t>
            </a:r>
            <a:r>
              <a:rPr lang="en-GB" sz="1400">
                <a:solidFill>
                  <a:schemeClr val="tx1"/>
                </a:solidFill>
                <a:latin typeface="Poppins Light" panose="00000400000000000000" pitchFamily="2" charset="0"/>
                <a:cs typeface="Poppins Light" panose="00000400000000000000" pitchFamily="2" charset="0"/>
              </a:rPr>
              <a:t>System Partners face governance challenges related to managing organisational change, including team restructuring and leadership transitions, particularly CEO departures.  Further governance challenges include maintaining board stability, meeting compliance and safeguarding standards, and effectively integrating lived experience into decision-making processes.</a:t>
            </a:r>
          </a:p>
          <a:p>
            <a:pPr marL="228594" indent="-228594">
              <a:spcAft>
                <a:spcPts val="800"/>
              </a:spcAft>
              <a:buClr>
                <a:srgbClr val="004069"/>
              </a:buClr>
              <a:buFont typeface="Arial" panose="020B0604020202020204" pitchFamily="34" charset="0"/>
              <a:buChar char="•"/>
            </a:pPr>
            <a:r>
              <a:rPr lang="en-GB" sz="1400" b="1">
                <a:solidFill>
                  <a:schemeClr val="tx1"/>
                </a:solidFill>
                <a:latin typeface="Poppins Light" panose="00000400000000000000" pitchFamily="2" charset="0"/>
                <a:cs typeface="Poppins Light" panose="00000400000000000000" pitchFamily="2" charset="0"/>
              </a:rPr>
              <a:t>Working in complex systems: </a:t>
            </a:r>
            <a:r>
              <a:rPr lang="en-GB" sz="1400">
                <a:solidFill>
                  <a:schemeClr val="tx1"/>
                </a:solidFill>
                <a:latin typeface="Poppins Light" panose="00000400000000000000" pitchFamily="2" charset="0"/>
                <a:cs typeface="Poppins Light" panose="00000400000000000000" pitchFamily="2" charset="0"/>
              </a:rPr>
              <a:t>System Partners face challenges operating within complex, shifting systems, including political, health, and local government landscapes, making stable partnerships and long-term strategies difficult.  These complexities are compounded by difficulties coordinating diverse partners, navigating systemic ambiguity, and managing instability within local government and health systems, hindering collaboration and impacting initiatives like school engagement.</a:t>
            </a:r>
          </a:p>
          <a:p>
            <a:pPr marL="228594" indent="-228594">
              <a:spcAft>
                <a:spcPts val="800"/>
              </a:spcAft>
              <a:buClr>
                <a:srgbClr val="004069"/>
              </a:buClr>
              <a:buFont typeface="Arial" panose="020B0604020202020204" pitchFamily="34" charset="0"/>
              <a:buChar char="•"/>
            </a:pPr>
            <a:r>
              <a:rPr lang="en-GB" sz="1400" b="1">
                <a:solidFill>
                  <a:schemeClr val="tx1"/>
                </a:solidFill>
                <a:latin typeface="Poppins Light" panose="00000400000000000000" pitchFamily="2" charset="0"/>
                <a:cs typeface="Poppins Light" panose="00000400000000000000" pitchFamily="2" charset="0"/>
              </a:rPr>
              <a:t>Other challenges: </a:t>
            </a:r>
            <a:r>
              <a:rPr lang="en-GB" sz="1400">
                <a:solidFill>
                  <a:schemeClr val="tx1"/>
                </a:solidFill>
                <a:latin typeface="Poppins Light" panose="00000400000000000000" pitchFamily="2" charset="0"/>
                <a:cs typeface="Poppins Light" panose="00000400000000000000" pitchFamily="2" charset="0"/>
              </a:rPr>
              <a:t>System Partners experience challenges with participant engagement and retention in sports and physical activities, including membership churn and converting initial interest into long-term commitment.  Further operational challenges include talent pathway development hurdles, difficulties implementing digital technology, and data-related challenges hindering effective measurement and reporting of impact.</a:t>
            </a:r>
            <a:endParaRPr lang="en-GB" sz="1400" b="1">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44996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C9F33-1142-E47C-4EBD-AF18E221C301}"/>
            </a:ext>
          </a:extLst>
        </p:cNvPr>
        <p:cNvGrpSpPr/>
        <p:nvPr/>
      </p:nvGrpSpPr>
      <p:grpSpPr>
        <a:xfrm>
          <a:off x="0" y="0"/>
          <a:ext cx="0" cy="0"/>
          <a:chOff x="0" y="0"/>
          <a:chExt cx="0" cy="0"/>
        </a:xfrm>
      </p:grpSpPr>
      <p:pic>
        <p:nvPicPr>
          <p:cNvPr id="8" name="Picture 7" descr="A person riding on the back of a bicycle&#10;&#10;Description automatically generated">
            <a:extLst>
              <a:ext uri="{FF2B5EF4-FFF2-40B4-BE49-F238E27FC236}">
                <a16:creationId xmlns:a16="http://schemas.microsoft.com/office/drawing/2014/main" id="{C9782354-F94A-BA2B-B705-5DEEB465F2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6093" y="272316"/>
            <a:ext cx="4798041" cy="6136177"/>
          </a:xfrm>
          <a:prstGeom prst="rect">
            <a:avLst/>
          </a:prstGeom>
        </p:spPr>
      </p:pic>
      <p:grpSp>
        <p:nvGrpSpPr>
          <p:cNvPr id="2" name="Group 1">
            <a:extLst>
              <a:ext uri="{FF2B5EF4-FFF2-40B4-BE49-F238E27FC236}">
                <a16:creationId xmlns:a16="http://schemas.microsoft.com/office/drawing/2014/main" id="{B4805D03-FB0B-3DF8-EAAA-9E59190316A1}"/>
              </a:ext>
            </a:extLst>
          </p:cNvPr>
          <p:cNvGrpSpPr/>
          <p:nvPr/>
        </p:nvGrpSpPr>
        <p:grpSpPr>
          <a:xfrm>
            <a:off x="-1" y="0"/>
            <a:ext cx="12198705" cy="6858001"/>
            <a:chOff x="-1" y="0"/>
            <a:chExt cx="9149032" cy="5143500"/>
          </a:xfrm>
        </p:grpSpPr>
        <p:pic>
          <p:nvPicPr>
            <p:cNvPr id="13" name="Graphic 12">
              <a:extLst>
                <a:ext uri="{FF2B5EF4-FFF2-40B4-BE49-F238E27FC236}">
                  <a16:creationId xmlns:a16="http://schemas.microsoft.com/office/drawing/2014/main" id="{E4CA5572-2542-79E7-DA64-E99269EC06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29DBB50F-A0D4-2B59-A36C-2028A768EE5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D2C0301B-ED93-E4F8-6504-24292475E0F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0148A337-A0EC-0C41-4482-DB229D1EB0EA}"/>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FF6C87FB-93CE-F354-9B00-C2658C11847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494D4B6D-A67C-5B4D-A58D-187230D010F3}"/>
              </a:ext>
            </a:extLst>
          </p:cNvPr>
          <p:cNvSpPr/>
          <p:nvPr/>
        </p:nvSpPr>
        <p:spPr>
          <a:xfrm>
            <a:off x="4738349" y="2576409"/>
            <a:ext cx="5536431" cy="2920232"/>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t" anchorCtr="0">
            <a:normAutofit/>
          </a:bodyPr>
          <a:lstStyle/>
          <a:p>
            <a:r>
              <a:rPr lang="en-US" sz="4267" b="1">
                <a:solidFill>
                  <a:schemeClr val="accent2"/>
                </a:solidFill>
                <a:latin typeface="Poppins SemiBold" panose="02000000000000000000" pitchFamily="2" charset="77"/>
                <a:cs typeface="Poppins SemiBold" panose="02000000000000000000" pitchFamily="2" charset="77"/>
              </a:rPr>
              <a:t>Progress against KPIs – overview and commentary</a:t>
            </a:r>
          </a:p>
          <a:p>
            <a:pPr>
              <a:lnSpc>
                <a:spcPts val="2667"/>
              </a:lnSpc>
            </a:pPr>
            <a:endParaRPr lang="en-US" sz="32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50143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7CE7-E55A-64C7-4325-601396156D84}"/>
              </a:ext>
            </a:extLst>
          </p:cNvPr>
          <p:cNvSpPr>
            <a:spLocks noGrp="1"/>
          </p:cNvSpPr>
          <p:nvPr>
            <p:ph type="title"/>
          </p:nvPr>
        </p:nvSpPr>
        <p:spPr/>
        <p:txBody>
          <a:bodyPr/>
          <a:lstStyle/>
          <a:p>
            <a:r>
              <a:rPr lang="en-GB"/>
              <a:t>System Partners: key Performance Indicators</a:t>
            </a:r>
          </a:p>
        </p:txBody>
      </p:sp>
      <p:sp>
        <p:nvSpPr>
          <p:cNvPr id="6" name="Content Placeholder 6">
            <a:extLst>
              <a:ext uri="{FF2B5EF4-FFF2-40B4-BE49-F238E27FC236}">
                <a16:creationId xmlns:a16="http://schemas.microsoft.com/office/drawing/2014/main" id="{167999E5-F3FC-A1F7-33C0-AB16BFE809DA}"/>
              </a:ext>
            </a:extLst>
          </p:cNvPr>
          <p:cNvSpPr txBox="1">
            <a:spLocks/>
          </p:cNvSpPr>
          <p:nvPr/>
        </p:nvSpPr>
        <p:spPr>
          <a:xfrm>
            <a:off x="726365" y="1545773"/>
            <a:ext cx="5369636" cy="4414748"/>
          </a:xfrm>
          <a:prstGeom prst="rect">
            <a:avLst/>
          </a:prstGeom>
        </p:spPr>
        <p:txBody>
          <a:bodyPr vert="horz" lIns="0" tIns="0" rIns="0" bIns="0" rtlCol="0">
            <a:norm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609585">
              <a:lnSpc>
                <a:spcPct val="107000"/>
              </a:lnSpc>
              <a:spcAft>
                <a:spcPts val="800"/>
              </a:spcAft>
              <a:buClr>
                <a:srgbClr val="004069"/>
              </a:buClr>
              <a:buFont typeface="Arial" panose="020B0604020202020204" pitchFamily="34" charset="0"/>
              <a:buChar char="•"/>
            </a:pPr>
            <a:r>
              <a:rPr lang="en-GB" dirty="0">
                <a:latin typeface="Poppins Light" panose="00000400000000000000" pitchFamily="2" charset="0"/>
                <a:cs typeface="Poppins Light" panose="00000400000000000000" pitchFamily="2" charset="0"/>
              </a:rPr>
              <a:t>Of the 137 System Partners currently funded through this investment, 127 (93%) provided some data against the TOC outcomes. This is broadly in line with previous rounds of reporting (e.g. with 95% of System Partners reporting at 30-months.</a:t>
            </a:r>
          </a:p>
          <a:p>
            <a:pPr marL="228594" indent="-228594" defTabSz="609585">
              <a:lnSpc>
                <a:spcPct val="107000"/>
              </a:lnSpc>
              <a:spcAft>
                <a:spcPts val="800"/>
              </a:spcAft>
              <a:buClr>
                <a:srgbClr val="004069"/>
              </a:buClr>
              <a:buFont typeface="Arial" panose="020B0604020202020204" pitchFamily="34" charset="0"/>
              <a:buChar char="•"/>
            </a:pPr>
            <a:r>
              <a:rPr lang="en-GB" dirty="0">
                <a:latin typeface="Poppins Light" panose="00000400000000000000" pitchFamily="2" charset="0"/>
                <a:cs typeface="Poppins Light" panose="00000400000000000000" pitchFamily="2" charset="0"/>
              </a:rPr>
              <a:t>10 System Partners did not provide data against the TOC so were not included in the analysis. </a:t>
            </a:r>
          </a:p>
          <a:p>
            <a:pPr marL="228594" indent="-228594" defTabSz="609585">
              <a:lnSpc>
                <a:spcPct val="107000"/>
              </a:lnSpc>
              <a:spcAft>
                <a:spcPts val="800"/>
              </a:spcAft>
              <a:buClr>
                <a:srgbClr val="004069"/>
              </a:buClr>
              <a:buFont typeface="Arial" panose="020B0604020202020204" pitchFamily="34" charset="0"/>
              <a:buChar char="•"/>
            </a:pPr>
            <a:r>
              <a:rPr lang="en-GB" dirty="0">
                <a:latin typeface="Poppins Light" panose="00000400000000000000" pitchFamily="2" charset="0"/>
                <a:cs typeface="Poppins Light" panose="00000400000000000000" pitchFamily="2" charset="0"/>
              </a:rPr>
              <a:t>The proportion of System Partners who have made significant progress against the six TOC outcomes  appears to be high (see next slide).</a:t>
            </a:r>
          </a:p>
          <a:p>
            <a:pPr marL="228594" indent="-228594" defTabSz="609585">
              <a:lnSpc>
                <a:spcPct val="107000"/>
              </a:lnSpc>
              <a:spcAft>
                <a:spcPts val="800"/>
              </a:spcAft>
              <a:buClr>
                <a:srgbClr val="004069"/>
              </a:buClr>
              <a:buFont typeface="Arial" panose="020B0604020202020204" pitchFamily="34" charset="0"/>
              <a:buChar char="•"/>
            </a:pPr>
            <a:r>
              <a:rPr lang="en-GB" dirty="0">
                <a:latin typeface="Poppins Light" panose="00000400000000000000" pitchFamily="2" charset="0"/>
                <a:cs typeface="Poppins Light" panose="00000400000000000000" pitchFamily="2" charset="0"/>
              </a:rPr>
              <a:t>The overall reporting quality is good which may be positively impacting the analysis and progress results. </a:t>
            </a:r>
          </a:p>
        </p:txBody>
      </p:sp>
      <p:sp>
        <p:nvSpPr>
          <p:cNvPr id="11" name="TextBox 10">
            <a:extLst>
              <a:ext uri="{FF2B5EF4-FFF2-40B4-BE49-F238E27FC236}">
                <a16:creationId xmlns:a16="http://schemas.microsoft.com/office/drawing/2014/main" id="{2268D858-2D1B-12E3-C235-44892D777F80}"/>
              </a:ext>
            </a:extLst>
          </p:cNvPr>
          <p:cNvSpPr txBox="1"/>
          <p:nvPr/>
        </p:nvSpPr>
        <p:spPr>
          <a:xfrm>
            <a:off x="1256175" y="1211022"/>
            <a:ext cx="9409164" cy="629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algn="ctr" defTabSz="592652">
              <a:lnSpc>
                <a:spcPct val="90000"/>
              </a:lnSpc>
              <a:spcBef>
                <a:spcPct val="0"/>
              </a:spcBef>
              <a:spcAft>
                <a:spcPct val="35000"/>
              </a:spcAft>
            </a:pPr>
            <a:endParaRPr lang="en-GB" sz="2667" i="1">
              <a:latin typeface="Poppins Light" panose="00000400000000000000" pitchFamily="2" charset="0"/>
              <a:cs typeface="Poppins Light" panose="00000400000000000000" pitchFamily="2" charset="0"/>
            </a:endParaRPr>
          </a:p>
        </p:txBody>
      </p:sp>
      <p:graphicFrame>
        <p:nvGraphicFramePr>
          <p:cNvPr id="3" name="Chart 2">
            <a:extLst>
              <a:ext uri="{FF2B5EF4-FFF2-40B4-BE49-F238E27FC236}">
                <a16:creationId xmlns:a16="http://schemas.microsoft.com/office/drawing/2014/main" id="{01985C49-305F-9977-5814-3B1EAB5E5375}"/>
              </a:ext>
            </a:extLst>
          </p:cNvPr>
          <p:cNvGraphicFramePr/>
          <p:nvPr/>
        </p:nvGraphicFramePr>
        <p:xfrm>
          <a:off x="6602177" y="1840465"/>
          <a:ext cx="4810095" cy="41200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21F694-45EB-C8F3-810F-BEC2F1D9EA86}"/>
              </a:ext>
            </a:extLst>
          </p:cNvPr>
          <p:cNvSpPr txBox="1"/>
          <p:nvPr/>
        </p:nvSpPr>
        <p:spPr>
          <a:xfrm>
            <a:off x="6602175" y="1392679"/>
            <a:ext cx="4810096" cy="481927"/>
          </a:xfrm>
          <a:prstGeom prst="rect">
            <a:avLst/>
          </a:prstGeom>
          <a:noFill/>
        </p:spPr>
        <p:txBody>
          <a:bodyPr wrap="square">
            <a:spAutoFit/>
          </a:bodyPr>
          <a:lstStyle/>
          <a:p>
            <a:pPr algn="ctr" defTabSz="592652">
              <a:lnSpc>
                <a:spcPct val="90000"/>
              </a:lnSpc>
              <a:spcBef>
                <a:spcPct val="0"/>
              </a:spcBef>
              <a:spcAft>
                <a:spcPct val="35000"/>
              </a:spcAft>
            </a:pPr>
            <a:r>
              <a:rPr lang="en-GB" sz="1400" i="1">
                <a:latin typeface="Poppins Light" panose="00000400000000000000" pitchFamily="2" charset="0"/>
                <a:cs typeface="Poppins Light" panose="00000400000000000000" pitchFamily="2" charset="0"/>
              </a:rPr>
              <a:t>Proportion of System Partners providing evidence against the Theory of Change outcomes</a:t>
            </a:r>
          </a:p>
        </p:txBody>
      </p:sp>
      <p:sp>
        <p:nvSpPr>
          <p:cNvPr id="4" name="TextBox 3">
            <a:extLst>
              <a:ext uri="{FF2B5EF4-FFF2-40B4-BE49-F238E27FC236}">
                <a16:creationId xmlns:a16="http://schemas.microsoft.com/office/drawing/2014/main" id="{3BA21B30-F861-053E-641B-36C5BE0E4E77}"/>
              </a:ext>
            </a:extLst>
          </p:cNvPr>
          <p:cNvSpPr txBox="1"/>
          <p:nvPr/>
        </p:nvSpPr>
        <p:spPr>
          <a:xfrm>
            <a:off x="9089573" y="6574971"/>
            <a:ext cx="2884713" cy="195438"/>
          </a:xfrm>
          <a:prstGeom prst="rect">
            <a:avLst/>
          </a:prstGeom>
          <a:noFill/>
        </p:spPr>
        <p:txBody>
          <a:bodyPr wrap="square" lIns="0" tIns="0" rIns="0" bIns="0" rtlCol="0">
            <a:spAutoFit/>
          </a:bodyPr>
          <a:lstStyle/>
          <a:p>
            <a:pPr>
              <a:lnSpc>
                <a:spcPct val="110000"/>
              </a:lnSpc>
              <a:spcBef>
                <a:spcPts val="533"/>
              </a:spcBef>
              <a:spcAft>
                <a:spcPts val="533"/>
              </a:spcAft>
            </a:pPr>
            <a:r>
              <a:rPr lang="en-GB" sz="1200">
                <a:latin typeface="Poppins Light" panose="00000400000000000000" pitchFamily="2" charset="0"/>
                <a:cs typeface="Poppins Light" panose="00000400000000000000" pitchFamily="2" charset="0"/>
              </a:rPr>
              <a:t>Base: All System Partners – 137</a:t>
            </a:r>
          </a:p>
        </p:txBody>
      </p:sp>
    </p:spTree>
    <p:extLst>
      <p:ext uri="{BB962C8B-B14F-4D97-AF65-F5344CB8AC3E}">
        <p14:creationId xmlns:p14="http://schemas.microsoft.com/office/powerpoint/2010/main" val="290133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5931-74DC-12AD-B002-8F290B38BDAA}"/>
              </a:ext>
            </a:extLst>
          </p:cNvPr>
          <p:cNvSpPr>
            <a:spLocks noGrp="1"/>
          </p:cNvSpPr>
          <p:nvPr>
            <p:ph type="title"/>
          </p:nvPr>
        </p:nvSpPr>
        <p:spPr>
          <a:xfrm>
            <a:off x="575904" y="430837"/>
            <a:ext cx="11040195" cy="508895"/>
          </a:xfrm>
        </p:spPr>
        <p:txBody>
          <a:bodyPr/>
          <a:lstStyle/>
          <a:p>
            <a:r>
              <a:rPr lang="en-GB" sz="2400"/>
              <a:t>KPI Dashboard</a:t>
            </a:r>
          </a:p>
        </p:txBody>
      </p:sp>
      <p:sp>
        <p:nvSpPr>
          <p:cNvPr id="7" name="TextBox 6">
            <a:extLst>
              <a:ext uri="{FF2B5EF4-FFF2-40B4-BE49-F238E27FC236}">
                <a16:creationId xmlns:a16="http://schemas.microsoft.com/office/drawing/2014/main" id="{283EAD26-4B69-471E-9ED1-3EB30EE9527F}"/>
              </a:ext>
            </a:extLst>
          </p:cNvPr>
          <p:cNvSpPr txBox="1"/>
          <p:nvPr/>
        </p:nvSpPr>
        <p:spPr>
          <a:xfrm>
            <a:off x="429598" y="6534911"/>
            <a:ext cx="2591189" cy="195438"/>
          </a:xfrm>
          <a:prstGeom prst="rect">
            <a:avLst/>
          </a:prstGeom>
          <a:noFill/>
        </p:spPr>
        <p:txBody>
          <a:bodyPr wrap="square" lIns="0" tIns="0" rIns="0" bIns="0" rtlCol="0">
            <a:spAutoFit/>
          </a:bodyPr>
          <a:lstStyle/>
          <a:p>
            <a:pPr>
              <a:lnSpc>
                <a:spcPct val="110000"/>
              </a:lnSpc>
              <a:spcBef>
                <a:spcPts val="533"/>
              </a:spcBef>
              <a:spcAft>
                <a:spcPts val="533"/>
              </a:spcAft>
            </a:pPr>
            <a:r>
              <a:rPr lang="en-GB" sz="1200">
                <a:latin typeface="Poppins Light" panose="00000400000000000000" pitchFamily="2" charset="0"/>
                <a:cs typeface="Poppins Light" panose="00000400000000000000" pitchFamily="2" charset="0"/>
              </a:rPr>
              <a:t>Base: System Partners - 127</a:t>
            </a:r>
          </a:p>
        </p:txBody>
      </p:sp>
      <p:graphicFrame>
        <p:nvGraphicFramePr>
          <p:cNvPr id="3" name="Chart 2">
            <a:extLst>
              <a:ext uri="{FF2B5EF4-FFF2-40B4-BE49-F238E27FC236}">
                <a16:creationId xmlns:a16="http://schemas.microsoft.com/office/drawing/2014/main" id="{873D46B9-D290-2A9C-541C-9BD0933F0DC8}"/>
              </a:ext>
            </a:extLst>
          </p:cNvPr>
          <p:cNvGraphicFramePr/>
          <p:nvPr/>
        </p:nvGraphicFramePr>
        <p:xfrm>
          <a:off x="292528" y="904956"/>
          <a:ext cx="5640913" cy="2848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36D44F80-1AA8-07EA-CE28-460F2520455F}"/>
              </a:ext>
            </a:extLst>
          </p:cNvPr>
          <p:cNvGraphicFramePr/>
          <p:nvPr/>
        </p:nvGraphicFramePr>
        <p:xfrm>
          <a:off x="6680509" y="939733"/>
          <a:ext cx="5218964" cy="30087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D96018C0-F111-6979-D9C8-5E8C4AE040F9}"/>
              </a:ext>
            </a:extLst>
          </p:cNvPr>
          <p:cNvGraphicFramePr/>
          <p:nvPr/>
        </p:nvGraphicFramePr>
        <p:xfrm>
          <a:off x="213360" y="3947087"/>
          <a:ext cx="5640913" cy="25878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8835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10F68-2760-9B4C-56F3-B042B16D1E36}"/>
            </a:ext>
          </a:extLst>
        </p:cNvPr>
        <p:cNvGrpSpPr/>
        <p:nvPr/>
      </p:nvGrpSpPr>
      <p:grpSpPr>
        <a:xfrm>
          <a:off x="0" y="0"/>
          <a:ext cx="0" cy="0"/>
          <a:chOff x="0" y="0"/>
          <a:chExt cx="0" cy="0"/>
        </a:xfrm>
      </p:grpSpPr>
      <p:pic>
        <p:nvPicPr>
          <p:cNvPr id="8" name="Picture 7" descr="Close-up of tennis ball hitting on a net">
            <a:extLst>
              <a:ext uri="{FF2B5EF4-FFF2-40B4-BE49-F238E27FC236}">
                <a16:creationId xmlns:a16="http://schemas.microsoft.com/office/drawing/2014/main" id="{4AAF28A8-9162-4706-5B56-E5670589B5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5" y="683341"/>
            <a:ext cx="7985979" cy="5287591"/>
          </a:xfrm>
          <a:prstGeom prst="rect">
            <a:avLst/>
          </a:prstGeom>
        </p:spPr>
      </p:pic>
      <p:grpSp>
        <p:nvGrpSpPr>
          <p:cNvPr id="2" name="Group 1">
            <a:extLst>
              <a:ext uri="{FF2B5EF4-FFF2-40B4-BE49-F238E27FC236}">
                <a16:creationId xmlns:a16="http://schemas.microsoft.com/office/drawing/2014/main" id="{D7BF37F4-29DD-81E5-C28B-B72B20DB1D5C}"/>
              </a:ext>
            </a:extLst>
          </p:cNvPr>
          <p:cNvGrpSpPr/>
          <p:nvPr/>
        </p:nvGrpSpPr>
        <p:grpSpPr>
          <a:xfrm>
            <a:off x="-1" y="0"/>
            <a:ext cx="12198705" cy="6858001"/>
            <a:chOff x="-1" y="0"/>
            <a:chExt cx="9149032" cy="5143500"/>
          </a:xfrm>
        </p:grpSpPr>
        <p:pic>
          <p:nvPicPr>
            <p:cNvPr id="13" name="Graphic 12">
              <a:extLst>
                <a:ext uri="{FF2B5EF4-FFF2-40B4-BE49-F238E27FC236}">
                  <a16:creationId xmlns:a16="http://schemas.microsoft.com/office/drawing/2014/main" id="{B423D1B4-26DB-5275-D47C-CDE8E420C0C8}"/>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ABBFF4A4-FF49-0A43-D0FC-B9C23053C1DC}"/>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8AA3041F-D07D-0C84-E4E5-5D381955C16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A1BF3BF7-760C-6C02-08D9-4A13CBACACCD}"/>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5C1BEF41-8CBF-E4EB-C2E3-3D10E6E63EE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A46C91FD-20BB-E09F-0796-0F6595041010}"/>
              </a:ext>
            </a:extLst>
          </p:cNvPr>
          <p:cNvSpPr/>
          <p:nvPr/>
        </p:nvSpPr>
        <p:spPr>
          <a:xfrm>
            <a:off x="4738349" y="2576409"/>
            <a:ext cx="5536431" cy="2920232"/>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t" anchorCtr="0">
            <a:normAutofit/>
          </a:bodyPr>
          <a:lstStyle/>
          <a:p>
            <a:r>
              <a:rPr lang="en-US" sz="4267" b="1">
                <a:solidFill>
                  <a:schemeClr val="accent2"/>
                </a:solidFill>
                <a:latin typeface="Poppins SemiBold" panose="02000000000000000000" pitchFamily="2" charset="77"/>
                <a:cs typeface="Poppins SemiBold" panose="02000000000000000000" pitchFamily="2" charset="77"/>
              </a:rPr>
              <a:t>Implications of latest findings on TOC</a:t>
            </a:r>
          </a:p>
          <a:p>
            <a:pPr>
              <a:lnSpc>
                <a:spcPts val="2667"/>
              </a:lnSpc>
            </a:pPr>
            <a:endParaRPr lang="en-US" sz="32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121372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DAEA-6995-FA84-6165-3FED7DAB070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65DFA0D-0C0B-D924-AFF1-A1807B13C2FA}"/>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3" name="Title 2">
            <a:extLst>
              <a:ext uri="{FF2B5EF4-FFF2-40B4-BE49-F238E27FC236}">
                <a16:creationId xmlns:a16="http://schemas.microsoft.com/office/drawing/2014/main" id="{B3AFA22C-444B-07C5-02F6-35C005ADBDDA}"/>
              </a:ext>
            </a:extLst>
          </p:cNvPr>
          <p:cNvSpPr txBox="1">
            <a:spLocks/>
          </p:cNvSpPr>
          <p:nvPr/>
        </p:nvSpPr>
        <p:spPr>
          <a:xfrm>
            <a:off x="424543" y="413694"/>
            <a:ext cx="10515600" cy="565983"/>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3200" b="1">
                <a:solidFill>
                  <a:schemeClr val="bg1"/>
                </a:solidFill>
                <a:latin typeface="Poppins SemiBold" panose="02000000000000000000" pitchFamily="2" charset="77"/>
                <a:cs typeface="Poppins SemiBold" panose="02000000000000000000" pitchFamily="2" charset="77"/>
              </a:rPr>
              <a:t>Implications on and considerations for the TOC</a:t>
            </a:r>
          </a:p>
        </p:txBody>
      </p:sp>
      <p:pic>
        <p:nvPicPr>
          <p:cNvPr id="24" name="Graphic 23">
            <a:extLst>
              <a:ext uri="{FF2B5EF4-FFF2-40B4-BE49-F238E27FC236}">
                <a16:creationId xmlns:a16="http://schemas.microsoft.com/office/drawing/2014/main" id="{53E399BB-9AF5-B248-BC29-DD257E88320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4" name="Round Diagonal Corner of Rectangle 37">
            <a:extLst>
              <a:ext uri="{FF2B5EF4-FFF2-40B4-BE49-F238E27FC236}">
                <a16:creationId xmlns:a16="http://schemas.microsoft.com/office/drawing/2014/main" id="{12FCF7DE-506E-DF23-AD18-3DCBF4FE7165}"/>
              </a:ext>
            </a:extLst>
          </p:cNvPr>
          <p:cNvSpPr/>
          <p:nvPr/>
        </p:nvSpPr>
        <p:spPr>
          <a:xfrm>
            <a:off x="381002" y="957943"/>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spcAft>
                <a:spcPts val="800"/>
              </a:spcAft>
              <a:buClr>
                <a:srgbClr val="004069"/>
              </a:buClr>
            </a:pPr>
            <a:r>
              <a:rPr lang="en-GB" sz="1400">
                <a:solidFill>
                  <a:schemeClr val="tx1"/>
                </a:solidFill>
                <a:latin typeface="Poppins Light" panose="00000400000000000000" pitchFamily="2" charset="0"/>
                <a:cs typeface="Poppins Light" panose="00000400000000000000" pitchFamily="2" charset="0"/>
              </a:rPr>
              <a:t>The System Partner investment TOC was </a:t>
            </a:r>
            <a:r>
              <a:rPr lang="en-GB" sz="1400" b="1">
                <a:solidFill>
                  <a:schemeClr val="tx1"/>
                </a:solidFill>
                <a:latin typeface="Poppins Light" panose="00000400000000000000" pitchFamily="2" charset="0"/>
                <a:cs typeface="Poppins Light" panose="00000400000000000000" pitchFamily="2" charset="0"/>
              </a:rPr>
              <a:t>initially developed during the scoping phase </a:t>
            </a:r>
            <a:r>
              <a:rPr lang="en-GB" sz="1400">
                <a:solidFill>
                  <a:schemeClr val="tx1"/>
                </a:solidFill>
                <a:latin typeface="Poppins Light" panose="00000400000000000000" pitchFamily="2" charset="0"/>
                <a:cs typeface="Poppins Light" panose="00000400000000000000" pitchFamily="2" charset="0"/>
              </a:rPr>
              <a:t>of the evaluation by the evaluation &amp; learning consortium (Ipsos, NPC and SHU), representatives from Sport England (including members of the Partnerships team), and representatives from System Partner organisations.</a:t>
            </a:r>
          </a:p>
          <a:p>
            <a:pPr>
              <a:spcAft>
                <a:spcPts val="800"/>
              </a:spcAft>
              <a:buClr>
                <a:srgbClr val="004069"/>
              </a:buClr>
            </a:pPr>
            <a:r>
              <a:rPr lang="en-GB" sz="1400">
                <a:solidFill>
                  <a:schemeClr val="tx1"/>
                </a:solidFill>
                <a:latin typeface="Poppins Light" panose="00000400000000000000" pitchFamily="2" charset="0"/>
                <a:cs typeface="Poppins Light" panose="00000400000000000000" pitchFamily="2" charset="0"/>
              </a:rPr>
              <a:t>The TOC has served and will continue to serve as a basis for the evaluation, setting out - with some flexibility - the desired outcomes of the investment, and proposed mechanisms for their emergence. </a:t>
            </a:r>
          </a:p>
          <a:p>
            <a:pPr>
              <a:spcAft>
                <a:spcPts val="800"/>
              </a:spcAft>
              <a:buClr>
                <a:srgbClr val="004069"/>
              </a:buClr>
            </a:pPr>
            <a:r>
              <a:rPr lang="en-GB" sz="1400">
                <a:solidFill>
                  <a:schemeClr val="tx1"/>
                </a:solidFill>
                <a:latin typeface="Poppins Light" panose="00000400000000000000" pitchFamily="2" charset="0"/>
                <a:cs typeface="Poppins Light" panose="00000400000000000000" pitchFamily="2" charset="0"/>
              </a:rPr>
              <a:t>In the latest </a:t>
            </a:r>
            <a:r>
              <a:rPr lang="en-GB" sz="1400" b="1">
                <a:solidFill>
                  <a:schemeClr val="tx1"/>
                </a:solidFill>
                <a:latin typeface="Poppins Light" panose="00000400000000000000" pitchFamily="2" charset="0"/>
                <a:cs typeface="Poppins Light" panose="00000400000000000000" pitchFamily="2" charset="0"/>
              </a:rPr>
              <a:t>evaluation report from April 2025</a:t>
            </a:r>
            <a:r>
              <a:rPr lang="en-GB" sz="1400">
                <a:solidFill>
                  <a:schemeClr val="tx1"/>
                </a:solidFill>
                <a:latin typeface="Poppins Light" panose="00000400000000000000" pitchFamily="2" charset="0"/>
                <a:cs typeface="Poppins Light" panose="00000400000000000000" pitchFamily="2" charset="0"/>
              </a:rPr>
              <a:t>, an </a:t>
            </a:r>
            <a:r>
              <a:rPr lang="en-GB" sz="1400" b="1">
                <a:solidFill>
                  <a:schemeClr val="tx1"/>
                </a:solidFill>
                <a:latin typeface="Poppins Light" panose="00000400000000000000" pitchFamily="2" charset="0"/>
                <a:cs typeface="Poppins Light" panose="00000400000000000000" pitchFamily="2" charset="0"/>
              </a:rPr>
              <a:t>updated TOC </a:t>
            </a:r>
            <a:r>
              <a:rPr lang="en-GB" sz="1400">
                <a:solidFill>
                  <a:schemeClr val="tx1"/>
                </a:solidFill>
                <a:latin typeface="Poppins Light" panose="00000400000000000000" pitchFamily="2" charset="0"/>
                <a:cs typeface="Poppins Light" panose="00000400000000000000" pitchFamily="2" charset="0"/>
              </a:rPr>
              <a:t>was presented to Sport England. This shows how different System Partners contribute to UTM, recognising that one System Partner alone cannot be expected to deliver the UTM outcomes, and that different stakeholders have contributed to change in different ways, at different times (i.e., all changes cannot solely be attributed to the SP investment). </a:t>
            </a:r>
          </a:p>
          <a:p>
            <a:pPr>
              <a:spcAft>
                <a:spcPts val="800"/>
              </a:spcAft>
              <a:buClr>
                <a:srgbClr val="004069"/>
              </a:buClr>
            </a:pPr>
            <a:r>
              <a:rPr lang="en-GB" sz="1400">
                <a:solidFill>
                  <a:schemeClr val="tx1"/>
                </a:solidFill>
                <a:latin typeface="Poppins Light" panose="00000400000000000000" pitchFamily="2" charset="0"/>
                <a:cs typeface="Poppins Light" panose="00000400000000000000" pitchFamily="2" charset="0"/>
              </a:rPr>
              <a:t>The six outcomes presented in the original TOC and reported on in this reporting round remain in the revised Theory of Change, but are presented with updated wording to reflect additional nuance.</a:t>
            </a:r>
          </a:p>
          <a:p>
            <a:pPr>
              <a:spcAft>
                <a:spcPts val="800"/>
              </a:spcAft>
              <a:buClr>
                <a:srgbClr val="004069"/>
              </a:buClr>
            </a:pPr>
            <a:r>
              <a:rPr lang="en-GB" sz="1400">
                <a:solidFill>
                  <a:schemeClr val="tx1"/>
                </a:solidFill>
                <a:latin typeface="Poppins Light" panose="00000400000000000000" pitchFamily="2" charset="0"/>
                <a:cs typeface="Poppins Light" panose="00000400000000000000" pitchFamily="2" charset="0"/>
              </a:rPr>
              <a:t>The next slide outlines some </a:t>
            </a:r>
            <a:r>
              <a:rPr lang="en-GB" sz="1400" b="1">
                <a:solidFill>
                  <a:schemeClr val="tx1"/>
                </a:solidFill>
                <a:latin typeface="Poppins Light" panose="00000400000000000000" pitchFamily="2" charset="0"/>
                <a:cs typeface="Poppins Light" panose="00000400000000000000" pitchFamily="2" charset="0"/>
              </a:rPr>
              <a:t>considerations and potential implications on the Theory of Change </a:t>
            </a:r>
            <a:r>
              <a:rPr lang="en-GB" sz="1400">
                <a:solidFill>
                  <a:schemeClr val="tx1"/>
                </a:solidFill>
                <a:latin typeface="Poppins Light" panose="00000400000000000000" pitchFamily="2" charset="0"/>
                <a:cs typeface="Poppins Light" panose="00000400000000000000" pitchFamily="2" charset="0"/>
              </a:rPr>
              <a:t>based on the data collected and analysed for the </a:t>
            </a:r>
            <a:r>
              <a:rPr lang="en-GB" sz="1400" b="1">
                <a:solidFill>
                  <a:schemeClr val="tx1"/>
                </a:solidFill>
                <a:latin typeface="Poppins Light" panose="00000400000000000000" pitchFamily="2" charset="0"/>
                <a:cs typeface="Poppins Light" panose="00000400000000000000" pitchFamily="2" charset="0"/>
              </a:rPr>
              <a:t>36-month SP reporting</a:t>
            </a:r>
            <a:r>
              <a:rPr lang="en-GB" sz="1400">
                <a:solidFill>
                  <a:schemeClr val="tx1"/>
                </a:solidFill>
                <a:latin typeface="Poppins Light" panose="00000400000000000000" pitchFamily="2" charset="0"/>
                <a:cs typeface="Poppins Light" panose="00000400000000000000" pitchFamily="2" charset="0"/>
              </a:rPr>
              <a:t>. </a:t>
            </a:r>
          </a:p>
        </p:txBody>
      </p:sp>
    </p:spTree>
    <p:extLst>
      <p:ext uri="{BB962C8B-B14F-4D97-AF65-F5344CB8AC3E}">
        <p14:creationId xmlns:p14="http://schemas.microsoft.com/office/powerpoint/2010/main" val="367600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8C886-9DD9-0AE7-0264-D2503C19231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DB7FCF3-5056-05A6-D207-B6FCC0907178}"/>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3" name="Title 2">
            <a:extLst>
              <a:ext uri="{FF2B5EF4-FFF2-40B4-BE49-F238E27FC236}">
                <a16:creationId xmlns:a16="http://schemas.microsoft.com/office/drawing/2014/main" id="{4304EFB3-D882-94A5-6E42-BA6099D5FF99}"/>
              </a:ext>
            </a:extLst>
          </p:cNvPr>
          <p:cNvSpPr txBox="1">
            <a:spLocks/>
          </p:cNvSpPr>
          <p:nvPr/>
        </p:nvSpPr>
        <p:spPr>
          <a:xfrm>
            <a:off x="424543" y="413694"/>
            <a:ext cx="10515600" cy="565983"/>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3200" b="1">
                <a:solidFill>
                  <a:schemeClr val="bg1"/>
                </a:solidFill>
                <a:latin typeface="Poppins SemiBold" panose="02000000000000000000" pitchFamily="2" charset="77"/>
                <a:cs typeface="Poppins SemiBold" panose="02000000000000000000" pitchFamily="2" charset="77"/>
              </a:rPr>
              <a:t>Implications on and considerations for the TOC</a:t>
            </a:r>
          </a:p>
        </p:txBody>
      </p:sp>
      <p:pic>
        <p:nvPicPr>
          <p:cNvPr id="24" name="Graphic 23">
            <a:extLst>
              <a:ext uri="{FF2B5EF4-FFF2-40B4-BE49-F238E27FC236}">
                <a16:creationId xmlns:a16="http://schemas.microsoft.com/office/drawing/2014/main" id="{FAEB40D2-06CB-57E2-6FBC-A2D8EB2D38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4" name="Round Diagonal Corner of Rectangle 37">
            <a:extLst>
              <a:ext uri="{FF2B5EF4-FFF2-40B4-BE49-F238E27FC236}">
                <a16:creationId xmlns:a16="http://schemas.microsoft.com/office/drawing/2014/main" id="{614554A8-34A1-A1BC-FEBF-A8497A13532C}"/>
              </a:ext>
            </a:extLst>
          </p:cNvPr>
          <p:cNvSpPr/>
          <p:nvPr/>
        </p:nvSpPr>
        <p:spPr>
          <a:xfrm>
            <a:off x="381002" y="957943"/>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buClr>
                <a:srgbClr val="004069"/>
              </a:buClr>
            </a:pPr>
            <a:r>
              <a:rPr lang="en-GB" sz="1400">
                <a:solidFill>
                  <a:schemeClr val="tx1"/>
                </a:solidFill>
                <a:latin typeface="Poppins Light" panose="00000400000000000000" pitchFamily="2" charset="0"/>
                <a:cs typeface="Poppins Light" panose="00000400000000000000" pitchFamily="2" charset="0"/>
              </a:rPr>
              <a:t>This slide summarises some of the </a:t>
            </a:r>
            <a:r>
              <a:rPr lang="en-GB" sz="1400" b="1">
                <a:solidFill>
                  <a:schemeClr val="tx1"/>
                </a:solidFill>
                <a:latin typeface="Poppins Light" panose="00000400000000000000" pitchFamily="2" charset="0"/>
                <a:cs typeface="Poppins Light" panose="00000400000000000000" pitchFamily="2" charset="0"/>
              </a:rPr>
              <a:t>considerations and implications for the Theory of Change </a:t>
            </a:r>
            <a:r>
              <a:rPr lang="en-GB" sz="1400">
                <a:solidFill>
                  <a:schemeClr val="tx1"/>
                </a:solidFill>
                <a:latin typeface="Poppins Light" panose="00000400000000000000" pitchFamily="2" charset="0"/>
                <a:cs typeface="Poppins Light" panose="00000400000000000000" pitchFamily="2" charset="0"/>
              </a:rPr>
              <a:t>based on the data collected from the </a:t>
            </a:r>
            <a:r>
              <a:rPr lang="en-GB" sz="1400" b="1">
                <a:solidFill>
                  <a:schemeClr val="tx1"/>
                </a:solidFill>
                <a:latin typeface="Poppins Light" panose="00000400000000000000" pitchFamily="2" charset="0"/>
                <a:cs typeface="Poppins Light" panose="00000400000000000000" pitchFamily="2" charset="0"/>
              </a:rPr>
              <a:t>36-month SP reporting and analysis</a:t>
            </a:r>
            <a:r>
              <a:rPr lang="en-GB" sz="1400">
                <a:solidFill>
                  <a:schemeClr val="tx1"/>
                </a:solidFill>
                <a:latin typeface="Poppins Light" panose="00000400000000000000" pitchFamily="2" charset="0"/>
                <a:cs typeface="Poppins Light" panose="00000400000000000000" pitchFamily="2" charset="0"/>
              </a:rPr>
              <a:t>. </a:t>
            </a:r>
          </a:p>
          <a:p>
            <a:pPr>
              <a:buClr>
                <a:srgbClr val="004069"/>
              </a:buClr>
            </a:pPr>
            <a:endParaRPr lang="en-GB" sz="1400">
              <a:solidFill>
                <a:schemeClr val="tx1"/>
              </a:solidFill>
              <a:latin typeface="Poppins Light" panose="00000400000000000000" pitchFamily="2" charset="0"/>
              <a:cs typeface="Poppins Light" panose="00000400000000000000" pitchFamily="2" charset="0"/>
            </a:endParaRPr>
          </a:p>
          <a:p>
            <a:pPr marL="228594" indent="-228594">
              <a:buClr>
                <a:srgbClr val="004069"/>
              </a:buClr>
              <a:buFont typeface="Arial" panose="020B0604020202020204" pitchFamily="34" charset="0"/>
              <a:buChar char="•"/>
            </a:pPr>
            <a:r>
              <a:rPr lang="en-GB" sz="1400">
                <a:solidFill>
                  <a:schemeClr val="tx1"/>
                </a:solidFill>
                <a:latin typeface="Poppins Light" panose="00000400000000000000" pitchFamily="2" charset="0"/>
                <a:cs typeface="Poppins Light" panose="00000400000000000000" pitchFamily="2" charset="0"/>
              </a:rPr>
              <a:t>Findings from this round of reporting </a:t>
            </a:r>
            <a:r>
              <a:rPr lang="en-GB" sz="1400" b="1">
                <a:solidFill>
                  <a:schemeClr val="tx1"/>
                </a:solidFill>
                <a:latin typeface="Poppins Light" panose="00000400000000000000" pitchFamily="2" charset="0"/>
                <a:cs typeface="Poppins Light" panose="00000400000000000000" pitchFamily="2" charset="0"/>
              </a:rPr>
              <a:t>broadly aligns with the Theory of Change</a:t>
            </a:r>
            <a:r>
              <a:rPr lang="en-GB" sz="1400">
                <a:solidFill>
                  <a:schemeClr val="tx1"/>
                </a:solidFill>
                <a:latin typeface="Poppins Light" panose="00000400000000000000" pitchFamily="2" charset="0"/>
                <a:cs typeface="Poppins Light" panose="00000400000000000000" pitchFamily="2" charset="0"/>
              </a:rPr>
              <a:t>, adding more tangible examples of what each outcome might mean in practice and in different contexts. This data will be useful to ‘zoom in’ on a particular area of the TOC and potentially design nested TOCs within the broader framework, as useful.</a:t>
            </a:r>
          </a:p>
          <a:p>
            <a:pPr>
              <a:buClr>
                <a:srgbClr val="004069"/>
              </a:buClr>
            </a:pPr>
            <a:endParaRPr lang="en-GB" sz="1400">
              <a:solidFill>
                <a:schemeClr val="tx1"/>
              </a:solidFill>
              <a:latin typeface="Poppins Light" panose="00000400000000000000" pitchFamily="2" charset="0"/>
              <a:cs typeface="Poppins Light" panose="00000400000000000000" pitchFamily="2" charset="0"/>
            </a:endParaRPr>
          </a:p>
          <a:p>
            <a:pPr marL="228594" indent="-228594">
              <a:buClr>
                <a:srgbClr val="004069"/>
              </a:buClr>
              <a:buFont typeface="Arial" panose="020B0604020202020204" pitchFamily="34" charset="0"/>
              <a:buChar char="•"/>
            </a:pPr>
            <a:r>
              <a:rPr lang="en-GB" sz="1400" b="1">
                <a:solidFill>
                  <a:schemeClr val="tx1"/>
                </a:solidFill>
                <a:latin typeface="Poppins Light" panose="00000400000000000000" pitchFamily="2" charset="0"/>
                <a:cs typeface="Poppins Light" panose="00000400000000000000" pitchFamily="2" charset="0"/>
              </a:rPr>
              <a:t>Climate and environment </a:t>
            </a:r>
            <a:r>
              <a:rPr lang="en-GB" sz="1400">
                <a:solidFill>
                  <a:schemeClr val="tx1"/>
                </a:solidFill>
                <a:latin typeface="Poppins Light" panose="00000400000000000000" pitchFamily="2" charset="0"/>
                <a:cs typeface="Poppins Light" panose="00000400000000000000" pitchFamily="2" charset="0"/>
              </a:rPr>
              <a:t>was a key theme from Summary Statements submitted by System Partners but is not currently included in the TOC. This should be considered for inclusion in the next iteration of the TOC.</a:t>
            </a:r>
          </a:p>
          <a:p>
            <a:pPr>
              <a:buClr>
                <a:srgbClr val="004069"/>
              </a:buClr>
            </a:pPr>
            <a:endParaRPr lang="en-GB" sz="1400">
              <a:solidFill>
                <a:schemeClr val="tx1"/>
              </a:solidFill>
              <a:latin typeface="Poppins Light" panose="00000400000000000000" pitchFamily="2" charset="0"/>
              <a:cs typeface="Poppins Light" panose="00000400000000000000" pitchFamily="2" charset="0"/>
            </a:endParaRPr>
          </a:p>
          <a:p>
            <a:pPr marL="228594" indent="-228594">
              <a:buClr>
                <a:srgbClr val="004069"/>
              </a:buClr>
              <a:buFont typeface="Arial" panose="020B0604020202020204" pitchFamily="34" charset="0"/>
              <a:buChar char="•"/>
            </a:pPr>
            <a:r>
              <a:rPr lang="en-GB" sz="1400">
                <a:solidFill>
                  <a:schemeClr val="tx1"/>
                </a:solidFill>
                <a:latin typeface="Poppins Light" panose="00000400000000000000" pitchFamily="2" charset="0"/>
                <a:cs typeface="Poppins Light" panose="00000400000000000000" pitchFamily="2" charset="0"/>
              </a:rPr>
              <a:t>Some other concepts (or ‘mechanisms of change’) were mentioned by System Partners in their reporting, yet are not included explicitly in the TOC at the moment. They include: seeking to address </a:t>
            </a:r>
            <a:r>
              <a:rPr lang="en-GB" sz="1400" b="1">
                <a:solidFill>
                  <a:schemeClr val="tx1"/>
                </a:solidFill>
                <a:latin typeface="Poppins Light" panose="00000400000000000000" pitchFamily="2" charset="0"/>
                <a:cs typeface="Poppins Light" panose="00000400000000000000" pitchFamily="2" charset="0"/>
              </a:rPr>
              <a:t>power dynamics </a:t>
            </a:r>
            <a:r>
              <a:rPr lang="en-GB" sz="1400">
                <a:solidFill>
                  <a:schemeClr val="tx1"/>
                </a:solidFill>
                <a:latin typeface="Poppins Light" panose="00000400000000000000" pitchFamily="2" charset="0"/>
                <a:cs typeface="Poppins Light" panose="00000400000000000000" pitchFamily="2" charset="0"/>
              </a:rPr>
              <a:t>in the system, incorporating </a:t>
            </a:r>
            <a:r>
              <a:rPr lang="en-GB" sz="1400" b="1">
                <a:solidFill>
                  <a:schemeClr val="tx1"/>
                </a:solidFill>
                <a:latin typeface="Poppins Light" panose="00000400000000000000" pitchFamily="2" charset="0"/>
                <a:cs typeface="Poppins Light" panose="00000400000000000000" pitchFamily="2" charset="0"/>
              </a:rPr>
              <a:t>lived experience</a:t>
            </a:r>
            <a:r>
              <a:rPr lang="en-GB" sz="1400">
                <a:solidFill>
                  <a:schemeClr val="tx1"/>
                </a:solidFill>
                <a:latin typeface="Poppins Light" panose="00000400000000000000" pitchFamily="2" charset="0"/>
                <a:cs typeface="Poppins Light" panose="00000400000000000000" pitchFamily="2" charset="0"/>
              </a:rPr>
              <a:t>, and </a:t>
            </a:r>
            <a:r>
              <a:rPr lang="en-GB" sz="1400" b="1">
                <a:solidFill>
                  <a:schemeClr val="tx1"/>
                </a:solidFill>
                <a:latin typeface="Poppins Light" panose="00000400000000000000" pitchFamily="2" charset="0"/>
                <a:cs typeface="Poppins Light" panose="00000400000000000000" pitchFamily="2" charset="0"/>
              </a:rPr>
              <a:t>co-designing</a:t>
            </a:r>
            <a:r>
              <a:rPr lang="en-GB" sz="1400">
                <a:solidFill>
                  <a:schemeClr val="tx1"/>
                </a:solidFill>
                <a:latin typeface="Poppins Light" panose="00000400000000000000" pitchFamily="2" charset="0"/>
                <a:cs typeface="Poppins Light" panose="00000400000000000000" pitchFamily="2" charset="0"/>
              </a:rPr>
              <a:t> with local people. This should be considered for inclusion in the next iteration of the TOC.</a:t>
            </a:r>
          </a:p>
          <a:p>
            <a:pPr>
              <a:buClr>
                <a:srgbClr val="004069"/>
              </a:buClr>
            </a:pPr>
            <a:endParaRPr lang="en-GB" sz="1400">
              <a:solidFill>
                <a:schemeClr val="tx1"/>
              </a:solidFill>
              <a:latin typeface="Poppins Light" panose="00000400000000000000" pitchFamily="2" charset="0"/>
              <a:cs typeface="Poppins Light" panose="00000400000000000000" pitchFamily="2" charset="0"/>
            </a:endParaRPr>
          </a:p>
          <a:p>
            <a:pPr marL="228594" indent="-228594">
              <a:buClr>
                <a:srgbClr val="004069"/>
              </a:buClr>
              <a:buFont typeface="Arial" panose="020B0604020202020204" pitchFamily="34" charset="0"/>
              <a:buChar char="•"/>
            </a:pPr>
            <a:r>
              <a:rPr lang="en-GB" sz="1400">
                <a:solidFill>
                  <a:schemeClr val="tx1"/>
                </a:solidFill>
                <a:latin typeface="Poppins Light" panose="00000400000000000000" pitchFamily="2" charset="0"/>
                <a:cs typeface="Poppins Light" panose="00000400000000000000" pitchFamily="2" charset="0"/>
              </a:rPr>
              <a:t>System Partners have reported progress against all outcomes, collectively. There seems to be a </a:t>
            </a:r>
            <a:r>
              <a:rPr lang="en-GB" sz="1400" b="1">
                <a:solidFill>
                  <a:schemeClr val="tx1"/>
                </a:solidFill>
                <a:latin typeface="Poppins Light" panose="00000400000000000000" pitchFamily="2" charset="0"/>
                <a:cs typeface="Poppins Light" panose="00000400000000000000" pitchFamily="2" charset="0"/>
              </a:rPr>
              <a:t>‘direct’ route </a:t>
            </a:r>
            <a:r>
              <a:rPr lang="en-GB" sz="1400">
                <a:solidFill>
                  <a:schemeClr val="tx1"/>
                </a:solidFill>
                <a:latin typeface="Poppins Light" panose="00000400000000000000" pitchFamily="2" charset="0"/>
                <a:cs typeface="Poppins Light" panose="00000400000000000000" pitchFamily="2" charset="0"/>
              </a:rPr>
              <a:t>to outcomes, i.e., anything related to direct delivery of programmes that contribute to the Uniting The Movement outcomes more straight-forwardly. System Partners also described another </a:t>
            </a:r>
            <a:r>
              <a:rPr lang="en-GB" sz="1400" b="1">
                <a:solidFill>
                  <a:schemeClr val="tx1"/>
                </a:solidFill>
                <a:latin typeface="Poppins Light" panose="00000400000000000000" pitchFamily="2" charset="0"/>
                <a:cs typeface="Poppins Light" panose="00000400000000000000" pitchFamily="2" charset="0"/>
              </a:rPr>
              <a:t>‘indirect’ route </a:t>
            </a:r>
            <a:r>
              <a:rPr lang="en-GB" sz="1400">
                <a:solidFill>
                  <a:schemeClr val="tx1"/>
                </a:solidFill>
                <a:latin typeface="Poppins Light" panose="00000400000000000000" pitchFamily="2" charset="0"/>
                <a:cs typeface="Poppins Light" panose="00000400000000000000" pitchFamily="2" charset="0"/>
              </a:rPr>
              <a:t>to impact, i.e., anything related to systems change and its ripple effects. The latter takes longer and requires more ‘steps’ to produce outcomes. In the next iteration of the TOC, it would be interesting to reflect on how this dual approach to change could be represented.</a:t>
            </a:r>
          </a:p>
        </p:txBody>
      </p:sp>
    </p:spTree>
    <p:extLst>
      <p:ext uri="{BB962C8B-B14F-4D97-AF65-F5344CB8AC3E}">
        <p14:creationId xmlns:p14="http://schemas.microsoft.com/office/powerpoint/2010/main" val="396057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men playing football">
            <a:extLst>
              <a:ext uri="{FF2B5EF4-FFF2-40B4-BE49-F238E27FC236}">
                <a16:creationId xmlns:a16="http://schemas.microsoft.com/office/drawing/2014/main" id="{9A0BE443-04C7-39CC-CD85-98D6D29F8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88" y="657018"/>
            <a:ext cx="7293405" cy="5535959"/>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0" y="-4004"/>
            <a:ext cx="12198705" cy="6858001"/>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4738349" y="2576409"/>
            <a:ext cx="5536431" cy="2920232"/>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t" anchorCtr="0">
            <a:normAutofit/>
          </a:bodyPr>
          <a:lstStyle/>
          <a:p>
            <a:r>
              <a:rPr lang="en-US" sz="4267" b="1">
                <a:solidFill>
                  <a:schemeClr val="accent2"/>
                </a:solidFill>
                <a:latin typeface="Poppins SemiBold" panose="02000000000000000000" pitchFamily="2" charset="77"/>
                <a:cs typeface="Poppins SemiBold" panose="02000000000000000000" pitchFamily="2" charset="77"/>
              </a:rPr>
              <a:t>Appendix</a:t>
            </a:r>
          </a:p>
          <a:p>
            <a:pPr>
              <a:lnSpc>
                <a:spcPts val="2667"/>
              </a:lnSpc>
            </a:pPr>
            <a:endParaRPr lang="en-US" sz="32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37480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3200"/>
              <a:t>Overview of methods</a:t>
            </a:r>
            <a:endParaRPr lang="en-US" sz="3200">
              <a:highlight>
                <a:srgbClr val="FFFF00"/>
              </a:highlight>
            </a:endParaRP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634216" y="1090126"/>
            <a:ext cx="10837349" cy="5590357"/>
          </a:xfrm>
          <a:prstGeom prst="rect">
            <a:avLst/>
          </a:prstGeom>
        </p:spPr>
        <p:txBody>
          <a:bodyPr vert="horz" lIns="0" tIns="0" rIns="0" bIns="0" rtlCol="0" anchor="t">
            <a:noAutofit/>
          </a:bodyPr>
          <a:lstStyle/>
          <a:p>
            <a:pPr defTabSz="609585">
              <a:lnSpc>
                <a:spcPct val="100000"/>
              </a:lnSpc>
              <a:spcBef>
                <a:spcPts val="800"/>
              </a:spcBef>
              <a:spcAft>
                <a:spcPts val="800"/>
              </a:spcAft>
              <a:buClr>
                <a:srgbClr val="004069"/>
              </a:buClr>
            </a:pPr>
            <a:r>
              <a:rPr lang="en-GB" sz="1200">
                <a:latin typeface="Poppins Light" panose="00000400000000000000" pitchFamily="2" charset="0"/>
                <a:cs typeface="Poppins Light" panose="00000400000000000000" pitchFamily="2" charset="0"/>
              </a:rPr>
              <a:t>As part of the System Partner portfolio of work, Sport England asks System Partners to submit 6-monthly self-reported updates of progress towards their self-defined goals, alongside other information. These updates are submitted online via </a:t>
            </a:r>
            <a:r>
              <a:rPr lang="en-GB" sz="1200" err="1">
                <a:latin typeface="Poppins Light" panose="00000400000000000000" pitchFamily="2" charset="0"/>
                <a:cs typeface="Poppins Light" panose="00000400000000000000" pitchFamily="2" charset="0"/>
              </a:rPr>
              <a:t>SmartSheet</a:t>
            </a:r>
            <a:r>
              <a:rPr lang="en-GB" sz="1200">
                <a:latin typeface="Poppins Light" panose="00000400000000000000" pitchFamily="2" charset="0"/>
                <a:cs typeface="Poppins Light" panose="00000400000000000000" pitchFamily="2" charset="0"/>
              </a:rPr>
              <a:t> and are then analysed at the aggregate level.</a:t>
            </a:r>
          </a:p>
          <a:p>
            <a:pPr defTabSz="609585">
              <a:lnSpc>
                <a:spcPct val="100000"/>
              </a:lnSpc>
              <a:spcBef>
                <a:spcPts val="800"/>
              </a:spcBef>
              <a:spcAft>
                <a:spcPts val="800"/>
              </a:spcAft>
              <a:buClr>
                <a:srgbClr val="004069"/>
              </a:buClr>
            </a:pPr>
            <a:r>
              <a:rPr lang="en-GB" sz="1200" b="1">
                <a:latin typeface="Poppins Light" panose="00000400000000000000" pitchFamily="2" charset="0"/>
                <a:cs typeface="Poppins Light" panose="00000400000000000000" pitchFamily="2" charset="0"/>
              </a:rPr>
              <a:t>Changes to the System Partner reporting</a:t>
            </a:r>
          </a:p>
          <a:p>
            <a:pPr defTabSz="609585">
              <a:lnSpc>
                <a:spcPct val="100000"/>
              </a:lnSpc>
              <a:spcBef>
                <a:spcPts val="800"/>
              </a:spcBef>
              <a:spcAft>
                <a:spcPts val="800"/>
              </a:spcAft>
              <a:buClr>
                <a:srgbClr val="004069"/>
              </a:buClr>
            </a:pPr>
            <a:r>
              <a:rPr lang="en-GB" sz="1200">
                <a:latin typeface="Poppins Light" panose="00000400000000000000" pitchFamily="2" charset="0"/>
                <a:cs typeface="Poppins Light" panose="00000400000000000000" pitchFamily="2" charset="0"/>
              </a:rPr>
              <a:t>The 36-month reporting period introduced a new method of reporting for System Partners and analysis. Sport England introduced the System Partner Collective Evaluation and Learning Theory of Change (TOC) into the reporting process to make it easier for System Partners  and Sport England to recognise and acknowledge relevant progress towards the Uniting the Movement (UTM) outcomes. More specifically, it also included:</a:t>
            </a:r>
          </a:p>
          <a:p>
            <a:pPr marL="228594" indent="-228594" defTabSz="609585">
              <a:lnSpc>
                <a:spcPct val="100000"/>
              </a:lnSpc>
              <a:spcBef>
                <a:spcPts val="0"/>
              </a:spcBef>
              <a:buClr>
                <a:srgbClr val="004069"/>
              </a:buClr>
              <a:buFont typeface="Arial" panose="020B0604020202020204" pitchFamily="34" charset="0"/>
              <a:buChar char="•"/>
            </a:pPr>
            <a:r>
              <a:rPr lang="en-GB" sz="1200">
                <a:latin typeface="Poppins Light" panose="00000400000000000000" pitchFamily="2" charset="0"/>
                <a:cs typeface="Poppins Light" panose="00000400000000000000" pitchFamily="2" charset="0"/>
              </a:rPr>
              <a:t>Reporting on progress and learning against the outcomes of the TOC</a:t>
            </a:r>
          </a:p>
          <a:p>
            <a:pPr lvl="1" defTabSz="609585">
              <a:lnSpc>
                <a:spcPct val="100000"/>
              </a:lnSpc>
              <a:spcBef>
                <a:spcPts val="0"/>
              </a:spcBef>
              <a:buClr>
                <a:srgbClr val="004069"/>
              </a:buClr>
            </a:pPr>
            <a:r>
              <a:rPr lang="en-GB" sz="1200">
                <a:latin typeface="Poppins Light" panose="00000400000000000000" pitchFamily="2" charset="0"/>
                <a:cs typeface="Poppins Light" panose="00000400000000000000" pitchFamily="2" charset="0"/>
              </a:rPr>
              <a:t>Developing as a System Partner</a:t>
            </a:r>
          </a:p>
          <a:p>
            <a:pPr lvl="1" defTabSz="609585">
              <a:lnSpc>
                <a:spcPct val="100000"/>
              </a:lnSpc>
              <a:spcBef>
                <a:spcPts val="0"/>
              </a:spcBef>
              <a:buClr>
                <a:srgbClr val="004069"/>
              </a:buClr>
            </a:pPr>
            <a:r>
              <a:rPr lang="en-GB" sz="1200">
                <a:latin typeface="Poppins Light" panose="00000400000000000000" pitchFamily="2" charset="0"/>
                <a:cs typeface="Poppins Light" panose="00000400000000000000" pitchFamily="2" charset="0"/>
              </a:rPr>
              <a:t>Organisational strategies and policies </a:t>
            </a:r>
          </a:p>
          <a:p>
            <a:pPr lvl="1" defTabSz="609585">
              <a:lnSpc>
                <a:spcPct val="100000"/>
              </a:lnSpc>
              <a:spcBef>
                <a:spcPts val="0"/>
              </a:spcBef>
              <a:buClr>
                <a:srgbClr val="004069"/>
              </a:buClr>
            </a:pPr>
            <a:r>
              <a:rPr lang="en-GB" sz="1200">
                <a:latin typeface="Poppins Light" panose="00000400000000000000" pitchFamily="2" charset="0"/>
                <a:cs typeface="Poppins Light" panose="00000400000000000000" pitchFamily="2" charset="0"/>
              </a:rPr>
              <a:t>Collaborative working </a:t>
            </a:r>
          </a:p>
          <a:p>
            <a:pPr lvl="1" defTabSz="609585">
              <a:lnSpc>
                <a:spcPct val="100000"/>
              </a:lnSpc>
              <a:spcBef>
                <a:spcPts val="0"/>
              </a:spcBef>
              <a:buClr>
                <a:srgbClr val="004069"/>
              </a:buClr>
            </a:pPr>
            <a:r>
              <a:rPr lang="en-GB" sz="1200">
                <a:latin typeface="Poppins Light" panose="00000400000000000000" pitchFamily="2" charset="0"/>
                <a:cs typeface="Poppins Light" panose="00000400000000000000" pitchFamily="2" charset="0"/>
              </a:rPr>
              <a:t>Engaging with communities </a:t>
            </a:r>
          </a:p>
          <a:p>
            <a:pPr lvl="1" defTabSz="609585">
              <a:lnSpc>
                <a:spcPct val="100000"/>
              </a:lnSpc>
              <a:spcBef>
                <a:spcPts val="0"/>
              </a:spcBef>
              <a:buClr>
                <a:srgbClr val="004069"/>
              </a:buClr>
            </a:pPr>
            <a:r>
              <a:rPr lang="en-GB" sz="1200">
                <a:latin typeface="Poppins Light" panose="00000400000000000000" pitchFamily="2" charset="0"/>
                <a:cs typeface="Poppins Light" panose="00000400000000000000" pitchFamily="2" charset="0"/>
              </a:rPr>
              <a:t>Delivering change for communities </a:t>
            </a:r>
          </a:p>
          <a:p>
            <a:pPr lvl="1" defTabSz="609585">
              <a:lnSpc>
                <a:spcPct val="100000"/>
              </a:lnSpc>
              <a:spcBef>
                <a:spcPts val="0"/>
              </a:spcBef>
              <a:spcAft>
                <a:spcPts val="800"/>
              </a:spcAft>
              <a:buClr>
                <a:srgbClr val="004069"/>
              </a:buClr>
            </a:pPr>
            <a:r>
              <a:rPr lang="en-GB" sz="1200">
                <a:latin typeface="Poppins Light" panose="00000400000000000000" pitchFamily="2" charset="0"/>
                <a:cs typeface="Poppins Light" panose="00000400000000000000" pitchFamily="2" charset="0"/>
              </a:rPr>
              <a:t>Contributing towards UTM</a:t>
            </a:r>
          </a:p>
          <a:p>
            <a:pPr marL="228594" indent="-228594" defTabSz="609585">
              <a:lnSpc>
                <a:spcPct val="100000"/>
              </a:lnSpc>
              <a:spcBef>
                <a:spcPts val="0"/>
              </a:spcBef>
              <a:spcAft>
                <a:spcPts val="800"/>
              </a:spcAft>
              <a:buClr>
                <a:srgbClr val="004069"/>
              </a:buClr>
              <a:buFont typeface="Arial" panose="020B0604020202020204" pitchFamily="34" charset="0"/>
              <a:buChar char="•"/>
            </a:pPr>
            <a:r>
              <a:rPr lang="en-GB" sz="1200">
                <a:latin typeface="Poppins Light" panose="00000400000000000000" pitchFamily="2" charset="0"/>
                <a:cs typeface="Poppins Light" panose="00000400000000000000" pitchFamily="2" charset="0"/>
              </a:rPr>
              <a:t>Self-rating on progress against goals and reporting on challenges or blockages experienced by System Partners that may affect progress against their goals.</a:t>
            </a:r>
          </a:p>
          <a:p>
            <a:pPr marL="228594" indent="-228594" defTabSz="609585">
              <a:lnSpc>
                <a:spcPct val="100000"/>
              </a:lnSpc>
              <a:spcBef>
                <a:spcPts val="0"/>
              </a:spcBef>
              <a:spcAft>
                <a:spcPts val="800"/>
              </a:spcAft>
              <a:buClr>
                <a:srgbClr val="004069"/>
              </a:buClr>
              <a:buFont typeface="Arial" panose="020B0604020202020204" pitchFamily="34" charset="0"/>
              <a:buChar char="•"/>
            </a:pPr>
            <a:r>
              <a:rPr lang="en-GB" sz="1200">
                <a:latin typeface="Poppins Light" panose="00000400000000000000" pitchFamily="2" charset="0"/>
                <a:cs typeface="Poppins Light" panose="00000400000000000000" pitchFamily="2" charset="0"/>
              </a:rPr>
              <a:t>Summary statements on the role of being a System Partner and an overview of progress made in the past six months for each of the funded roles – systemic, governing, delivery and talent.</a:t>
            </a:r>
          </a:p>
          <a:p>
            <a:pPr marL="228594" indent="-228594" defTabSz="609585">
              <a:lnSpc>
                <a:spcPct val="100000"/>
              </a:lnSpc>
              <a:spcBef>
                <a:spcPts val="0"/>
              </a:spcBef>
              <a:spcAft>
                <a:spcPts val="800"/>
              </a:spcAft>
              <a:buClr>
                <a:srgbClr val="004069"/>
              </a:buClr>
              <a:buFont typeface="Arial" panose="020B0604020202020204" pitchFamily="34" charset="0"/>
              <a:buChar char="•"/>
            </a:pPr>
            <a:r>
              <a:rPr lang="en-GB" sz="1200">
                <a:latin typeface="Poppins Light" panose="00000400000000000000" pitchFamily="2" charset="0"/>
                <a:cs typeface="Poppins Light" panose="00000400000000000000" pitchFamily="2" charset="0"/>
              </a:rPr>
              <a:t>Reporting on which geographical areas System Partners are working on including which specific audiences and communities are being targeted through the funding and what regions or areas of the country is System Partners’ effort being focused. </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Tree>
    <p:extLst>
      <p:ext uri="{BB962C8B-B14F-4D97-AF65-F5344CB8AC3E}">
        <p14:creationId xmlns:p14="http://schemas.microsoft.com/office/powerpoint/2010/main" val="4008348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552D-8B0F-F0B1-00F6-BB3E271654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7055AB-CEC8-9F24-BAE1-062C52F1627F}"/>
              </a:ext>
            </a:extLst>
          </p:cNvPr>
          <p:cNvSpPr>
            <a:spLocks noGrp="1"/>
          </p:cNvSpPr>
          <p:nvPr>
            <p:ph type="title"/>
          </p:nvPr>
        </p:nvSpPr>
        <p:spPr>
          <a:prstGeom prst="rect">
            <a:avLst/>
          </a:prstGeom>
        </p:spPr>
        <p:txBody>
          <a:bodyPr>
            <a:normAutofit fontScale="90000"/>
          </a:bodyPr>
          <a:lstStyle/>
          <a:p>
            <a:r>
              <a:rPr lang="en-US" sz="3200"/>
              <a:t>Overview of methods</a:t>
            </a:r>
            <a:endParaRPr lang="en-US" sz="3200">
              <a:highlight>
                <a:srgbClr val="FFFF00"/>
              </a:highlight>
            </a:endParaRPr>
          </a:p>
        </p:txBody>
      </p:sp>
      <p:sp>
        <p:nvSpPr>
          <p:cNvPr id="7" name="Content Placeholder 6">
            <a:extLst>
              <a:ext uri="{FF2B5EF4-FFF2-40B4-BE49-F238E27FC236}">
                <a16:creationId xmlns:a16="http://schemas.microsoft.com/office/drawing/2014/main" id="{EEE9E4B6-6C41-5B2A-489A-DF8F569BE79C}"/>
              </a:ext>
            </a:extLst>
          </p:cNvPr>
          <p:cNvSpPr>
            <a:spLocks noGrp="1"/>
          </p:cNvSpPr>
          <p:nvPr>
            <p:ph idx="1"/>
          </p:nvPr>
        </p:nvSpPr>
        <p:spPr>
          <a:xfrm>
            <a:off x="634216" y="1090126"/>
            <a:ext cx="10837349" cy="5590357"/>
          </a:xfrm>
          <a:prstGeom prst="rect">
            <a:avLst/>
          </a:prstGeom>
        </p:spPr>
        <p:txBody>
          <a:bodyPr vert="horz" lIns="0" tIns="0" rIns="0" bIns="0" rtlCol="0" anchor="t">
            <a:noAutofit/>
          </a:bodyPr>
          <a:lstStyle/>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Previous analysis of System Partner reporting used an analytical approach and framework for reviewing System Partner updates at 6-months by </a:t>
            </a:r>
            <a:r>
              <a:rPr lang="en-GB" sz="1200" dirty="0" err="1">
                <a:latin typeface="Poppins Light" panose="00000400000000000000" pitchFamily="2" charset="0"/>
                <a:cs typeface="Poppins Light" panose="00000400000000000000" pitchFamily="2" charset="0"/>
              </a:rPr>
              <a:t>Ecorys</a:t>
            </a:r>
            <a:r>
              <a:rPr lang="en-GB" sz="1200" dirty="0">
                <a:latin typeface="Poppins Light" panose="00000400000000000000" pitchFamily="2" charset="0"/>
                <a:cs typeface="Poppins Light" panose="00000400000000000000" pitchFamily="2" charset="0"/>
              </a:rPr>
              <a:t> and Sport England in 2023. This approach was replicated by the Collective Evaluation and Learning partner for the 12-month report. A revised approach was agreed with Sport England for the 24-month report, which sought to streamline the approach and report against the Collective Evaluation and Learning Theory of Change. It was also used for the 30-month report.</a:t>
            </a:r>
          </a:p>
          <a:p>
            <a:pPr defTabSz="609585">
              <a:lnSpc>
                <a:spcPct val="100000"/>
              </a:lnSpc>
              <a:spcBef>
                <a:spcPts val="800"/>
              </a:spcBef>
              <a:spcAft>
                <a:spcPts val="800"/>
              </a:spcAft>
              <a:buClr>
                <a:srgbClr val="004069"/>
              </a:buClr>
            </a:pPr>
            <a:r>
              <a:rPr lang="en-GB" sz="1200" b="1" dirty="0">
                <a:latin typeface="Poppins Light" panose="00000400000000000000" pitchFamily="2" charset="0"/>
                <a:cs typeface="Poppins Light" panose="00000400000000000000" pitchFamily="2" charset="0"/>
              </a:rPr>
              <a:t>Changes to the analytical approach</a:t>
            </a:r>
          </a:p>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For the 36-month report, the Collective Evaluation and Learning partner adapted the existing analytical approach and framework to be used by an Artificial Intelligence (AI) Model known as a Large Language Model (LLM). They are a specific type of AI that have been trained on vast amounts of text data enabling them to understand and analyse large amount of text. The AI model was used to: summarise the data submitted by System Partners, identify themes (e.g. of progress / barriers to progress) and rate level of progress, learning and quality of evidence.</a:t>
            </a:r>
          </a:p>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Examples of how the AI model was used in the analysis include:</a:t>
            </a:r>
          </a:p>
          <a:p>
            <a:pPr marL="228594" indent="-228594" defTabSz="609585">
              <a:lnSpc>
                <a:spcPct val="100000"/>
              </a:lnSpc>
              <a:spcBef>
                <a:spcPts val="800"/>
              </a:spcBef>
              <a:spcAft>
                <a:spcPts val="800"/>
              </a:spcAft>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AI was used to identify themes within the progress and learning columns of each TOC outcome. These themes could then be filtered to conduct assist the analysis and understand the self-rated maturity associated with different themes, and any differences between SP family types. </a:t>
            </a:r>
          </a:p>
          <a:p>
            <a:pPr marL="228594" indent="-228594" defTabSz="609585">
              <a:lnSpc>
                <a:spcPct val="100000"/>
              </a:lnSpc>
              <a:spcBef>
                <a:spcPts val="0"/>
              </a:spcBef>
              <a:spcAft>
                <a:spcPts val="800"/>
              </a:spcAft>
              <a:buClr>
                <a:srgbClr val="004069"/>
              </a:buClr>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AI analysed the Summary Statement data provided based on themes related to the four UTM outcomes and the learning themes identified in the latest evaluation learning synthesis report. Summary statements were tagged by themes to identify examples of different activities and understand what themes were more prevalent across the System Partner portfolio.</a:t>
            </a:r>
          </a:p>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AI was also used to assess, as a System Partner level, progress and learning against the Theory of Change providing a rating of their progress and learning. Quality of evidence was also rated and the AI generated feedback on how System Partners could improve their submissions. </a:t>
            </a:r>
          </a:p>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The ratings of progress, learning and quality of information against the TOC have been used to inform the KPIs. This reflects a change in approach from previous reporting rounds, where KPIs were measured against the goal data. </a:t>
            </a:r>
          </a:p>
          <a:p>
            <a:pPr defTabSz="609585">
              <a:lnSpc>
                <a:spcPct val="100000"/>
              </a:lnSpc>
              <a:spcBef>
                <a:spcPts val="800"/>
              </a:spcBef>
              <a:spcAft>
                <a:spcPts val="800"/>
              </a:spcAft>
              <a:buClr>
                <a:srgbClr val="004069"/>
              </a:buClr>
            </a:pPr>
            <a:r>
              <a:rPr lang="en-GB" sz="1200" dirty="0">
                <a:latin typeface="Poppins Light" panose="00000400000000000000" pitchFamily="2" charset="0"/>
                <a:cs typeface="Poppins Light" panose="00000400000000000000" pitchFamily="2" charset="0"/>
              </a:rPr>
              <a:t>More detail on the use of AI and its limitations are set out in </a:t>
            </a:r>
            <a:r>
              <a:rPr lang="en-GB" sz="1200" dirty="0">
                <a:latin typeface="Poppins Light" panose="00000400000000000000" pitchFamily="2" charset="0"/>
                <a:cs typeface="Poppins Light" panose="00000400000000000000" pitchFamily="2" charset="0"/>
                <a:hlinkClick r:id="" action="ppaction://noaction">
                  <a:extLst>
                    <a:ext uri="{A12FA001-AC4F-418D-AE19-62706E023703}">
                      <ahyp:hlinkClr xmlns:ahyp="http://schemas.microsoft.com/office/drawing/2018/hyperlinkcolor" val="tx"/>
                    </a:ext>
                  </a:extLst>
                </a:hlinkClick>
              </a:rPr>
              <a:t>slide 53</a:t>
            </a:r>
            <a:r>
              <a:rPr lang="en-GB" sz="1200" dirty="0">
                <a:latin typeface="Poppins Light" panose="00000400000000000000" pitchFamily="2" charset="0"/>
                <a:cs typeface="Poppins Light" panose="00000400000000000000" pitchFamily="2" charset="0"/>
              </a:rPr>
              <a:t> of the main report.  </a:t>
            </a:r>
          </a:p>
        </p:txBody>
      </p:sp>
      <p:pic>
        <p:nvPicPr>
          <p:cNvPr id="17" name="Graphic 16">
            <a:extLst>
              <a:ext uri="{FF2B5EF4-FFF2-40B4-BE49-F238E27FC236}">
                <a16:creationId xmlns:a16="http://schemas.microsoft.com/office/drawing/2014/main" id="{63930B36-D6B6-D7C0-8BE0-C1EEFD58C1B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Tree>
    <p:extLst>
      <p:ext uri="{BB962C8B-B14F-4D97-AF65-F5344CB8AC3E}">
        <p14:creationId xmlns:p14="http://schemas.microsoft.com/office/powerpoint/2010/main" val="17124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FFFFFF"/>
              </a:solidFill>
              <a:latin typeface="Calibri" panose="020F0502020204030204"/>
            </a:endParaRPr>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424543" y="413694"/>
            <a:ext cx="10515600" cy="565983"/>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defTabSz="914377"/>
            <a:r>
              <a:rPr lang="en-US" sz="3200" b="1" dirty="0">
                <a:solidFill>
                  <a:srgbClr val="FFFFFF"/>
                </a:solidFill>
                <a:latin typeface="Poppins SemiBold" panose="02000000000000000000" pitchFamily="2" charset="77"/>
                <a:cs typeface="Poppins SemiBold" panose="02000000000000000000" pitchFamily="2" charset="77"/>
              </a:rPr>
              <a:t>Executive summary </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381002" y="957943"/>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228594" indent="-228594" defTabSz="609585">
              <a:lnSpc>
                <a:spcPct val="107000"/>
              </a:lnSpc>
              <a:spcAft>
                <a:spcPts val="800"/>
              </a:spcAft>
              <a:buClr>
                <a:srgbClr val="004069"/>
              </a:buClr>
              <a:buFont typeface="Arial" panose="020B0604020202020204" pitchFamily="34" charset="0"/>
              <a:buChar char="•"/>
            </a:pPr>
            <a:endParaRPr lang="en-GB" sz="1200">
              <a:solidFill>
                <a:srgbClr val="000000"/>
              </a:solidFill>
              <a:highlight>
                <a:srgbClr val="FFFF00"/>
              </a:highlight>
              <a:latin typeface="Poppins Light" panose="00000400000000000000" pitchFamily="2" charset="0"/>
              <a:cs typeface="Poppins Light" panose="00000400000000000000" pitchFamily="2" charset="0"/>
            </a:endParaRPr>
          </a:p>
        </p:txBody>
      </p:sp>
      <p:sp>
        <p:nvSpPr>
          <p:cNvPr id="6" name="Round Diagonal Corner of Rectangle 37">
            <a:extLst>
              <a:ext uri="{FF2B5EF4-FFF2-40B4-BE49-F238E27FC236}">
                <a16:creationId xmlns:a16="http://schemas.microsoft.com/office/drawing/2014/main" id="{81D4037F-07BD-64DE-56BD-74DD4588894A}"/>
              </a:ext>
            </a:extLst>
          </p:cNvPr>
          <p:cNvSpPr/>
          <p:nvPr/>
        </p:nvSpPr>
        <p:spPr>
          <a:xfrm>
            <a:off x="381001" y="831273"/>
            <a:ext cx="11689435" cy="5844831"/>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228594" indent="-228594" defTabSz="609585">
              <a:lnSpc>
                <a:spcPct val="107000"/>
              </a:lnSpc>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Working as a consortium, Ipsos, NPC (New Philanthropy Capital) and Sheffield Hallam University (SHU) were commissioned by Sport England to undertake the Collective Evaluation and Learning for System Partners.</a:t>
            </a:r>
          </a:p>
          <a:p>
            <a:pPr marL="228594" indent="-228594" defTabSz="609585">
              <a:lnSpc>
                <a:spcPct val="107000"/>
              </a:lnSpc>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This report presents a thematic analysis of the 36-month reporting submitted by System Partners which described self-assessed progress against their goals and progress against the Collective Evaluation and Learning Theory of Change (TOC), and the learning amassed as a result. It includes reporting updates provided by 127 System Partners for the six months spanning November 2024 to April 2025.</a:t>
            </a:r>
          </a:p>
          <a:p>
            <a:pPr marL="228594" indent="-228594" defTabSz="609585">
              <a:lnSpc>
                <a:spcPct val="107000"/>
              </a:lnSpc>
              <a:spcAft>
                <a:spcPts val="800"/>
              </a:spcAft>
              <a:buClr>
                <a:srgbClr val="004069"/>
              </a:buClr>
              <a:buFont typeface="Arial" panose="020B0604020202020204" pitchFamily="34" charset="0"/>
              <a:buChar char="•"/>
            </a:pPr>
            <a:r>
              <a:rPr lang="en-GB" sz="1200" dirty="0">
                <a:solidFill>
                  <a:srgbClr val="000000"/>
                </a:solidFill>
                <a:latin typeface="Poppins Light" panose="00000400000000000000" pitchFamily="2" charset="0"/>
                <a:cs typeface="Poppins Light" panose="00000400000000000000" pitchFamily="2" charset="0"/>
              </a:rPr>
              <a:t>The analysis underpinning this report draws on </a:t>
            </a:r>
            <a:r>
              <a:rPr lang="en-GB" sz="1200" dirty="0">
                <a:solidFill>
                  <a:srgbClr val="000000"/>
                </a:solidFill>
                <a:latin typeface="Poppins Light" panose="00000400000000000000" pitchFamily="2" charset="0"/>
                <a:cs typeface="Poppins Light" panose="00000400000000000000" pitchFamily="2" charset="0"/>
                <a:hlinkClick r:id="" action="ppaction://noaction">
                  <a:extLst>
                    <a:ext uri="{A12FA001-AC4F-418D-AE19-62706E023703}">
                      <ahyp:hlinkClr xmlns:ahyp="http://schemas.microsoft.com/office/drawing/2018/hyperlinkcolor" val="tx"/>
                    </a:ext>
                  </a:extLst>
                </a:hlinkClick>
              </a:rPr>
              <a:t>pre-existing analytical frameworks</a:t>
            </a:r>
            <a:r>
              <a:rPr lang="en-GB" sz="1200" dirty="0">
                <a:solidFill>
                  <a:srgbClr val="000000"/>
                </a:solidFill>
                <a:latin typeface="Poppins Light" panose="00000400000000000000" pitchFamily="2" charset="0"/>
                <a:cs typeface="Poppins Light" panose="00000400000000000000" pitchFamily="2" charset="0"/>
              </a:rPr>
              <a:t> used in previous reporting. However, for this report an AI model was used to conduct the analysis.  </a:t>
            </a:r>
          </a:p>
          <a:p>
            <a:pPr defTabSz="609585">
              <a:lnSpc>
                <a:spcPct val="107000"/>
              </a:lnSpc>
              <a:spcAft>
                <a:spcPts val="800"/>
              </a:spcAft>
              <a:buClr>
                <a:srgbClr val="004069"/>
              </a:buClr>
            </a:pPr>
            <a:r>
              <a:rPr lang="en-GB" sz="1200" b="1" u="sng" dirty="0">
                <a:solidFill>
                  <a:srgbClr val="000000"/>
                </a:solidFill>
                <a:latin typeface="Poppins Light" panose="00000400000000000000" pitchFamily="2" charset="0"/>
                <a:cs typeface="Poppins Light" panose="00000400000000000000" pitchFamily="2" charset="0"/>
              </a:rPr>
              <a:t>The System Partner Theory of Change </a:t>
            </a:r>
          </a:p>
          <a:p>
            <a:pPr defTabSz="609585">
              <a:lnSpc>
                <a:spcPct val="107000"/>
              </a:lnSpc>
              <a:spcAft>
                <a:spcPts val="800"/>
              </a:spcAft>
              <a:buClr>
                <a:srgbClr val="004069"/>
              </a:buClr>
            </a:pPr>
            <a:r>
              <a:rPr lang="en-GB" sz="1200" b="1" dirty="0">
                <a:solidFill>
                  <a:srgbClr val="000000"/>
                </a:solidFill>
                <a:latin typeface="Poppins Light" panose="00000400000000000000" pitchFamily="2" charset="0"/>
                <a:cs typeface="Poppins Light" panose="00000400000000000000" pitchFamily="2" charset="0"/>
              </a:rPr>
              <a:t>System Partners reported the following progress against the TOC outcomes:</a:t>
            </a:r>
          </a:p>
          <a:p>
            <a:pPr marL="228594" indent="-228594" defTabSz="609585">
              <a:lnSpc>
                <a:spcPct val="107000"/>
              </a:lnSpc>
              <a:spcAft>
                <a:spcPts val="800"/>
              </a:spcAft>
              <a:buClr>
                <a:srgbClr val="004069"/>
              </a:buClr>
              <a:buFont typeface="Arial" panose="020B0604020202020204" pitchFamily="34" charset="0"/>
              <a:buChar char="•"/>
            </a:pPr>
            <a:r>
              <a:rPr lang="en-GB" sz="1200" b="1" dirty="0">
                <a:solidFill>
                  <a:srgbClr val="000000"/>
                </a:solidFill>
                <a:latin typeface="Poppins Light" panose="00000400000000000000" pitchFamily="2" charset="0"/>
                <a:cs typeface="Poppins Light" panose="00000400000000000000" pitchFamily="2" charset="0"/>
              </a:rPr>
              <a:t>Transforming from the inside out: </a:t>
            </a:r>
            <a:r>
              <a:rPr lang="en-GB" sz="1200" dirty="0">
                <a:solidFill>
                  <a:srgbClr val="000000"/>
                </a:solidFill>
                <a:latin typeface="Poppins Light" panose="00000400000000000000" pitchFamily="2" charset="0"/>
                <a:cs typeface="Poppins Light" panose="00000400000000000000" pitchFamily="2" charset="0"/>
              </a:rPr>
              <a:t>System Partners are undergoing internal changes to better deliver on their roles within the system. This involves a cultural shift to be more strategic, collaborative, and learning-oriented, which is underpinned by concrete actions. They are creating new policies (like Diversity and Inclusion Action Plans), strategically restructuring their teams, heavily investing in upskilling their workforce and boards, and adopting more sophisticated evaluation methods to truly understand their work.</a:t>
            </a:r>
          </a:p>
          <a:p>
            <a:pPr marL="228594" indent="-228594" defTabSz="609585">
              <a:lnSpc>
                <a:spcPct val="107000"/>
              </a:lnSpc>
              <a:spcAft>
                <a:spcPts val="800"/>
              </a:spcAft>
              <a:buClr>
                <a:srgbClr val="004069"/>
              </a:buClr>
              <a:buFont typeface="Arial" panose="020B0604020202020204" pitchFamily="34" charset="0"/>
              <a:buChar char="•"/>
            </a:pPr>
            <a:r>
              <a:rPr lang="en-GB" sz="1200" b="1" dirty="0">
                <a:solidFill>
                  <a:srgbClr val="000000"/>
                </a:solidFill>
                <a:latin typeface="Poppins Light" panose="00000400000000000000" pitchFamily="2" charset="0"/>
                <a:cs typeface="Poppins Light" panose="00000400000000000000" pitchFamily="2" charset="0"/>
              </a:rPr>
              <a:t>Changing how they work with others</a:t>
            </a:r>
            <a:r>
              <a:rPr lang="en-GB" sz="1200" dirty="0">
                <a:solidFill>
                  <a:srgbClr val="000000"/>
                </a:solidFill>
                <a:latin typeface="Poppins Light" panose="00000400000000000000" pitchFamily="2" charset="0"/>
                <a:cs typeface="Poppins Light" panose="00000400000000000000" pitchFamily="2" charset="0"/>
              </a:rPr>
              <a:t>: There has been a fundamental shift from working in isolation to working in genuine partnership. This happens on two levels: System Partners are building more diverse and formal collaborations with a wide range of strategic partners (from health to housing), and they are moving away from a "top-down" approach with communities. Instead, they are now actively co-designing solutions with local people, listening to their lived experiences, and working to remove the practical and cultural barriers that stop people from being active.</a:t>
            </a:r>
          </a:p>
          <a:p>
            <a:pPr marL="228594" indent="-228594" defTabSz="609585">
              <a:lnSpc>
                <a:spcPct val="107000"/>
              </a:lnSpc>
              <a:spcAft>
                <a:spcPts val="800"/>
              </a:spcAft>
              <a:buClr>
                <a:srgbClr val="004069"/>
              </a:buClr>
              <a:buFont typeface="Arial" panose="020B0604020202020204" pitchFamily="34" charset="0"/>
              <a:buChar char="•"/>
            </a:pPr>
            <a:r>
              <a:rPr lang="en-GB" sz="1200" b="1" dirty="0">
                <a:solidFill>
                  <a:srgbClr val="000000"/>
                </a:solidFill>
                <a:latin typeface="Poppins Light" panose="00000400000000000000" pitchFamily="2" charset="0"/>
                <a:cs typeface="Poppins Light" panose="00000400000000000000" pitchFamily="2" charset="0"/>
              </a:rPr>
              <a:t>Contributing to key UTM outcomes: </a:t>
            </a:r>
            <a:r>
              <a:rPr lang="en-GB" sz="1200" dirty="0">
                <a:solidFill>
                  <a:srgbClr val="000000"/>
                </a:solidFill>
                <a:latin typeface="Poppins Light" panose="00000400000000000000" pitchFamily="2" charset="0"/>
                <a:cs typeface="Poppins Light" panose="00000400000000000000" pitchFamily="2" charset="0"/>
              </a:rPr>
              <a:t>The foundational work of System Partners is showing clear signs of contributing to the goals of the Uniting the Movement (UTM) strategy. System Partners are helping to increase physical activity and reduce inactivity by using a dual approach of both broad-scale delivery and highly-targeted interventions. Simultaneously, they are working to strengthen the entire sector's capacity by improving facilities, developing the workforce, and fostering safer, more positive, and equitable experiences for everyone, particularly children and young people.</a:t>
            </a:r>
          </a:p>
        </p:txBody>
      </p:sp>
    </p:spTree>
    <p:extLst>
      <p:ext uri="{BB962C8B-B14F-4D97-AF65-F5344CB8AC3E}">
        <p14:creationId xmlns:p14="http://schemas.microsoft.com/office/powerpoint/2010/main" val="246217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FFFFFF"/>
              </a:solidFill>
              <a:latin typeface="Calibri" panose="020F0502020204030204"/>
            </a:endParaRPr>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424543" y="413694"/>
            <a:ext cx="10515600" cy="565983"/>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defTabSz="914377"/>
            <a:r>
              <a:rPr lang="en-US" sz="3200" b="1">
                <a:solidFill>
                  <a:srgbClr val="FFFFFF"/>
                </a:solidFill>
                <a:latin typeface="Poppins SemiBold" panose="02000000000000000000" pitchFamily="2" charset="77"/>
                <a:cs typeface="Poppins SemiBold" panose="02000000000000000000" pitchFamily="2" charset="77"/>
              </a:rPr>
              <a:t>Executive summary </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381002" y="957943"/>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228594" indent="-228594" defTabSz="609585">
              <a:lnSpc>
                <a:spcPct val="107000"/>
              </a:lnSpc>
              <a:spcAft>
                <a:spcPts val="800"/>
              </a:spcAft>
              <a:buClr>
                <a:srgbClr val="004069"/>
              </a:buClr>
              <a:buFont typeface="Arial" panose="020B0604020202020204" pitchFamily="34" charset="0"/>
              <a:buChar char="•"/>
            </a:pPr>
            <a:endParaRPr lang="en-GB" sz="1200">
              <a:solidFill>
                <a:srgbClr val="000000"/>
              </a:solidFill>
              <a:highlight>
                <a:srgbClr val="FFFF00"/>
              </a:highlight>
              <a:latin typeface="Poppins Light" panose="00000400000000000000" pitchFamily="2" charset="0"/>
              <a:cs typeface="Poppins Light" panose="00000400000000000000" pitchFamily="2" charset="0"/>
            </a:endParaRPr>
          </a:p>
        </p:txBody>
      </p:sp>
      <p:sp>
        <p:nvSpPr>
          <p:cNvPr id="6" name="Round Diagonal Corner of Rectangle 37">
            <a:extLst>
              <a:ext uri="{FF2B5EF4-FFF2-40B4-BE49-F238E27FC236}">
                <a16:creationId xmlns:a16="http://schemas.microsoft.com/office/drawing/2014/main" id="{81D4037F-07BD-64DE-56BD-74DD4588894A}"/>
              </a:ext>
            </a:extLst>
          </p:cNvPr>
          <p:cNvSpPr/>
          <p:nvPr/>
        </p:nvSpPr>
        <p:spPr>
          <a:xfrm>
            <a:off x="305921" y="957943"/>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609585">
              <a:lnSpc>
                <a:spcPct val="107000"/>
              </a:lnSpc>
              <a:spcAft>
                <a:spcPts val="800"/>
              </a:spcAft>
              <a:buClr>
                <a:srgbClr val="004069"/>
              </a:buClr>
            </a:pPr>
            <a:r>
              <a:rPr lang="en-GB" sz="1200" b="1" u="sng" dirty="0">
                <a:solidFill>
                  <a:srgbClr val="000000"/>
                </a:solidFill>
                <a:latin typeface="Poppins Light" panose="00000400000000000000" pitchFamily="2" charset="0"/>
                <a:cs typeface="Poppins Light" panose="00000400000000000000" pitchFamily="2" charset="0"/>
              </a:rPr>
              <a:t>System Partners have generated learning points </a:t>
            </a:r>
          </a:p>
          <a:p>
            <a:pPr defTabSz="609585">
              <a:lnSpc>
                <a:spcPct val="107000"/>
              </a:lnSpc>
              <a:spcAft>
                <a:spcPts val="800"/>
              </a:spcAft>
              <a:buClr>
                <a:srgbClr val="004069"/>
              </a:buClr>
            </a:pPr>
            <a:r>
              <a:rPr lang="en-GB" sz="1200" b="1" dirty="0">
                <a:solidFill>
                  <a:srgbClr val="000000"/>
                </a:solidFill>
                <a:latin typeface="Poppins Light" panose="00000400000000000000" pitchFamily="2" charset="0"/>
                <a:cs typeface="Poppins Light" panose="00000400000000000000" pitchFamily="2" charset="0"/>
              </a:rPr>
              <a:t>Internal transformation is required, focusing on building a positive, capable, and learning-oriented culture. </a:t>
            </a:r>
            <a:r>
              <a:rPr lang="en-GB" sz="1200" dirty="0">
                <a:solidFill>
                  <a:srgbClr val="000000"/>
                </a:solidFill>
                <a:latin typeface="Poppins Light" panose="00000400000000000000" pitchFamily="2" charset="0"/>
                <a:cs typeface="Poppins Light" panose="00000400000000000000" pitchFamily="2" charset="0"/>
              </a:rPr>
              <a:t>This means success starts from within. It requires investing in and empowering the workforce, embedding data and insight into everyday practice, and having strong leadership to navigate the complexities of organisational change while realistically balancing ambition with capacity.</a:t>
            </a:r>
          </a:p>
          <a:p>
            <a:pPr marL="228594" indent="-228594" defTabSz="609585">
              <a:lnSpc>
                <a:spcPct val="107000"/>
              </a:lnSpc>
              <a:spcAft>
                <a:spcPts val="800"/>
              </a:spcAft>
              <a:buClr>
                <a:srgbClr val="004069"/>
              </a:buClr>
              <a:buFont typeface="Arial" panose="020B0604020202020204" pitchFamily="34" charset="0"/>
              <a:buChar char="•"/>
            </a:pPr>
            <a:r>
              <a:rPr lang="en-GB" sz="1200" b="1" dirty="0">
                <a:solidFill>
                  <a:srgbClr val="000000"/>
                </a:solidFill>
                <a:latin typeface="Poppins Light" panose="00000400000000000000" pitchFamily="2" charset="0"/>
                <a:cs typeface="Poppins Light" panose="00000400000000000000" pitchFamily="2" charset="0"/>
              </a:rPr>
              <a:t>There is a critical shift in how to engage externally, moving from isolated action to collective, community-owned impact. </a:t>
            </a:r>
            <a:r>
              <a:rPr lang="en-GB" sz="1200" dirty="0">
                <a:solidFill>
                  <a:srgbClr val="000000"/>
                </a:solidFill>
                <a:latin typeface="Poppins Light" panose="00000400000000000000" pitchFamily="2" charset="0"/>
                <a:cs typeface="Poppins Light" panose="00000400000000000000" pitchFamily="2" charset="0"/>
              </a:rPr>
              <a:t>This involves building deep, strategic partnerships across multiple sectors and, most importantly, abandoning top-down delivery in favour of community-led co-design. This requires organisations to be flexible and responsive, ensuring their work is truly accessible and designed to create meaningful, sustainable change that is measured by its human story, not just by participation numbers.</a:t>
            </a:r>
          </a:p>
          <a:p>
            <a:pPr defTabSz="609585">
              <a:lnSpc>
                <a:spcPct val="107000"/>
              </a:lnSpc>
              <a:spcAft>
                <a:spcPts val="800"/>
              </a:spcAft>
              <a:buClr>
                <a:srgbClr val="004069"/>
              </a:buClr>
            </a:pPr>
            <a:r>
              <a:rPr lang="en-GB" sz="1200" b="1" u="sng" dirty="0">
                <a:solidFill>
                  <a:srgbClr val="000000"/>
                </a:solidFill>
                <a:latin typeface="Poppins Light" panose="00000400000000000000" pitchFamily="2" charset="0"/>
                <a:cs typeface="Poppins Light" panose="00000400000000000000" pitchFamily="2" charset="0"/>
              </a:rPr>
              <a:t>They have also identified challenges </a:t>
            </a:r>
          </a:p>
          <a:p>
            <a:pPr defTabSz="609585">
              <a:lnSpc>
                <a:spcPct val="107000"/>
              </a:lnSpc>
              <a:spcAft>
                <a:spcPts val="800"/>
              </a:spcAft>
              <a:buClr>
                <a:srgbClr val="004069"/>
              </a:buClr>
            </a:pPr>
            <a:r>
              <a:rPr lang="en-GB" sz="1200" dirty="0">
                <a:solidFill>
                  <a:srgbClr val="000000"/>
                </a:solidFill>
                <a:latin typeface="Poppins Light" panose="00000400000000000000" pitchFamily="2" charset="0"/>
                <a:cs typeface="Poppins Light" panose="00000400000000000000" pitchFamily="2" charset="0"/>
              </a:rPr>
              <a:t>System Partners are facing significant and interconnected challenges, stemming from both internal pressures on their capacity and governance, and the instability of the complex external systems they operate in, which collectively constrain their ability to deliver programmes and achieve their strategic ambitions.</a:t>
            </a:r>
          </a:p>
          <a:p>
            <a:pPr defTabSz="609585">
              <a:lnSpc>
                <a:spcPct val="107000"/>
              </a:lnSpc>
              <a:spcAft>
                <a:spcPts val="800"/>
              </a:spcAft>
              <a:buClr>
                <a:srgbClr val="004069"/>
              </a:buClr>
            </a:pPr>
            <a:r>
              <a:rPr lang="en-GB" sz="1200" b="1" u="sng" dirty="0">
                <a:solidFill>
                  <a:srgbClr val="000000"/>
                </a:solidFill>
                <a:latin typeface="Poppins Light" panose="00000400000000000000" pitchFamily="2" charset="0"/>
                <a:cs typeface="Poppins Light" panose="00000400000000000000" pitchFamily="2" charset="0"/>
              </a:rPr>
              <a:t>Progress against KPIs </a:t>
            </a:r>
          </a:p>
          <a:p>
            <a:pPr defTabSz="609585">
              <a:lnSpc>
                <a:spcPct val="107000"/>
              </a:lnSpc>
              <a:spcAft>
                <a:spcPts val="800"/>
              </a:spcAft>
              <a:buClr>
                <a:srgbClr val="004069"/>
              </a:buClr>
            </a:pPr>
            <a:r>
              <a:rPr lang="en-GB" sz="1200" dirty="0">
                <a:solidFill>
                  <a:srgbClr val="000000"/>
                </a:solidFill>
                <a:latin typeface="Poppins Light" panose="00000400000000000000" pitchFamily="2" charset="0"/>
                <a:cs typeface="Poppins Light" panose="00000400000000000000" pitchFamily="2" charset="0"/>
              </a:rPr>
              <a:t>Nearly all (91%) System Partners described ‘Significant’ progress against the TOC. One in ten (9%) described ‘Some’ progress against the TOC.</a:t>
            </a:r>
          </a:p>
          <a:p>
            <a:pPr defTabSz="609585">
              <a:buClr>
                <a:srgbClr val="004069"/>
              </a:buClr>
            </a:pPr>
            <a:r>
              <a:rPr lang="en-GB" sz="1200" b="1" u="sng" dirty="0">
                <a:solidFill>
                  <a:srgbClr val="000000"/>
                </a:solidFill>
                <a:latin typeface="Poppins Light" panose="00000400000000000000" pitchFamily="2" charset="0"/>
                <a:cs typeface="Poppins Light" panose="00000400000000000000" pitchFamily="2" charset="0"/>
              </a:rPr>
              <a:t>National to local: </a:t>
            </a:r>
            <a:r>
              <a:rPr lang="en-GB" sz="1200" dirty="0">
                <a:solidFill>
                  <a:srgbClr val="000000"/>
                </a:solidFill>
                <a:latin typeface="Poppins Light" panose="00000400000000000000" pitchFamily="2" charset="0"/>
                <a:cs typeface="Poppins Light" panose="00000400000000000000" pitchFamily="2" charset="0"/>
              </a:rPr>
              <a:t>System Partners continue to focus their efforts on similar and diverse range of audiences as at 24-months.</a:t>
            </a:r>
            <a:endParaRPr lang="en-GB" sz="1200" b="1" dirty="0">
              <a:solidFill>
                <a:srgbClr val="000000"/>
              </a:solidFill>
              <a:latin typeface="Poppins Light" panose="00000400000000000000" pitchFamily="2" charset="0"/>
              <a:cs typeface="Poppins Light" panose="00000400000000000000" pitchFamily="2" charset="0"/>
            </a:endParaRPr>
          </a:p>
          <a:p>
            <a:pPr defTabSz="609585">
              <a:lnSpc>
                <a:spcPct val="107000"/>
              </a:lnSpc>
              <a:spcAft>
                <a:spcPts val="800"/>
              </a:spcAft>
              <a:buClr>
                <a:srgbClr val="004069"/>
              </a:buClr>
            </a:pPr>
            <a:endParaRPr lang="en-GB" sz="133" b="1" dirty="0">
              <a:solidFill>
                <a:srgbClr val="000000"/>
              </a:solidFill>
              <a:latin typeface="Poppins Light" panose="00000400000000000000" pitchFamily="2" charset="0"/>
              <a:cs typeface="Poppins Light" panose="00000400000000000000" pitchFamily="2" charset="0"/>
            </a:endParaRPr>
          </a:p>
          <a:p>
            <a:pPr defTabSz="609585">
              <a:lnSpc>
                <a:spcPct val="107000"/>
              </a:lnSpc>
              <a:spcAft>
                <a:spcPts val="800"/>
              </a:spcAft>
              <a:buClr>
                <a:srgbClr val="004069"/>
              </a:buClr>
            </a:pPr>
            <a:r>
              <a:rPr lang="en-GB" sz="1200" b="1" u="sng" dirty="0">
                <a:solidFill>
                  <a:srgbClr val="000000"/>
                </a:solidFill>
                <a:latin typeface="Poppins Light" panose="00000400000000000000" pitchFamily="2" charset="0"/>
                <a:cs typeface="Poppins Light" panose="00000400000000000000" pitchFamily="2" charset="0"/>
              </a:rPr>
              <a:t>Themes from summary statements &amp; goal content:</a:t>
            </a:r>
            <a:r>
              <a:rPr lang="en-GB" sz="1200" u="sng" dirty="0">
                <a:solidFill>
                  <a:srgbClr val="000000"/>
                </a:solidFill>
                <a:latin typeface="Poppins Light" panose="00000400000000000000" pitchFamily="2" charset="0"/>
                <a:cs typeface="Poppins Light" panose="00000400000000000000" pitchFamily="2" charset="0"/>
              </a:rPr>
              <a:t> </a:t>
            </a:r>
            <a:r>
              <a:rPr lang="en-GB" sz="1200" dirty="0">
                <a:solidFill>
                  <a:srgbClr val="000000"/>
                </a:solidFill>
                <a:latin typeface="Poppins Light" panose="00000400000000000000" pitchFamily="2" charset="0"/>
                <a:cs typeface="Poppins Light" panose="00000400000000000000" pitchFamily="2" charset="0"/>
              </a:rPr>
              <a:t>System Partners demonstrate evidence of activities around the UTM outcomes, as well as culture change, systems change, engaging minoritised groups, new evaluation methodology, active environments and travel. </a:t>
            </a:r>
            <a:endParaRPr lang="en-GB" sz="1200" b="1" dirty="0">
              <a:solidFill>
                <a:srgbClr val="000000"/>
              </a:solidFill>
              <a:latin typeface="Poppins Light" panose="00000400000000000000" pitchFamily="2" charset="0"/>
              <a:cs typeface="Poppins Light" panose="00000400000000000000" pitchFamily="2" charset="0"/>
            </a:endParaRPr>
          </a:p>
          <a:p>
            <a:pPr defTabSz="609585">
              <a:lnSpc>
                <a:spcPct val="107000"/>
              </a:lnSpc>
              <a:spcAft>
                <a:spcPts val="800"/>
              </a:spcAft>
              <a:buClr>
                <a:srgbClr val="004069"/>
              </a:buClr>
            </a:pPr>
            <a:r>
              <a:rPr lang="en-GB" sz="1200" b="1" u="sng" dirty="0">
                <a:solidFill>
                  <a:srgbClr val="000000"/>
                </a:solidFill>
                <a:latin typeface="Poppins Light" panose="00000400000000000000" pitchFamily="2" charset="0"/>
                <a:cs typeface="Poppins Light" panose="00000400000000000000" pitchFamily="2" charset="0"/>
              </a:rPr>
              <a:t>Implications of latest findings on TOC:</a:t>
            </a:r>
            <a:r>
              <a:rPr lang="en-GB" sz="1200" u="sng" dirty="0">
                <a:solidFill>
                  <a:srgbClr val="000000"/>
                </a:solidFill>
                <a:latin typeface="Poppins Light" panose="00000400000000000000" pitchFamily="2" charset="0"/>
                <a:cs typeface="Poppins Light" panose="00000400000000000000" pitchFamily="2" charset="0"/>
              </a:rPr>
              <a:t> </a:t>
            </a:r>
            <a:r>
              <a:rPr lang="en-GB" sz="1200" dirty="0">
                <a:solidFill>
                  <a:srgbClr val="000000"/>
                </a:solidFill>
                <a:latin typeface="Poppins Light" panose="00000400000000000000" pitchFamily="2" charset="0"/>
                <a:cs typeface="Poppins Light" panose="00000400000000000000" pitchFamily="2" charset="0"/>
              </a:rPr>
              <a:t>The Theory of Change was updated as part of the evaluation report produced in spring 2025. The insights reported by System Partners in this latest round of reporting broadly align with it, while also highlighting new emerging themes like climate and co-design that would need to be incorporated in a future iteration. The reporting also highlighted the need to more clearly distinguish between the direct impact of programmes and the indirect, longer-term impact of systems change.</a:t>
            </a:r>
            <a:endParaRPr lang="en-GB" sz="1200" b="1" dirty="0">
              <a:solidFill>
                <a:srgbClr val="000000"/>
              </a:solidFill>
              <a:latin typeface="Poppins Light" panose="00000400000000000000" pitchFamily="2" charset="0"/>
              <a:cs typeface="Poppins Light" panose="00000400000000000000" pitchFamily="2" charset="0"/>
            </a:endParaRPr>
          </a:p>
          <a:p>
            <a:pPr defTabSz="609585">
              <a:lnSpc>
                <a:spcPct val="107000"/>
              </a:lnSpc>
              <a:spcAft>
                <a:spcPts val="800"/>
              </a:spcAft>
              <a:buClr>
                <a:srgbClr val="004069"/>
              </a:buClr>
            </a:pPr>
            <a:endParaRPr lang="en-GB" sz="1200" dirty="0">
              <a:solidFill>
                <a:srgbClr val="000000"/>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75437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3FB25-2E5A-1F43-4C3A-96A280A521C5}"/>
            </a:ext>
          </a:extLst>
        </p:cNvPr>
        <p:cNvGrpSpPr/>
        <p:nvPr/>
      </p:nvGrpSpPr>
      <p:grpSpPr>
        <a:xfrm>
          <a:off x="0" y="0"/>
          <a:ext cx="0" cy="0"/>
          <a:chOff x="0" y="0"/>
          <a:chExt cx="0" cy="0"/>
        </a:xfrm>
      </p:grpSpPr>
      <p:pic>
        <p:nvPicPr>
          <p:cNvPr id="8" name="Picture 7" descr="A person riding on the back of a bicycle&#10;&#10;Description automatically generated">
            <a:extLst>
              <a:ext uri="{FF2B5EF4-FFF2-40B4-BE49-F238E27FC236}">
                <a16:creationId xmlns:a16="http://schemas.microsoft.com/office/drawing/2014/main" id="{B6B6C1B5-8B58-8AB3-5D78-ED11943DBE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6093" y="272316"/>
            <a:ext cx="4798041" cy="6136177"/>
          </a:xfrm>
          <a:prstGeom prst="rect">
            <a:avLst/>
          </a:prstGeom>
        </p:spPr>
      </p:pic>
      <p:grpSp>
        <p:nvGrpSpPr>
          <p:cNvPr id="2" name="Group 1">
            <a:extLst>
              <a:ext uri="{FF2B5EF4-FFF2-40B4-BE49-F238E27FC236}">
                <a16:creationId xmlns:a16="http://schemas.microsoft.com/office/drawing/2014/main" id="{262D8693-790E-F41B-B84D-96B0A7CBEE55}"/>
              </a:ext>
            </a:extLst>
          </p:cNvPr>
          <p:cNvGrpSpPr/>
          <p:nvPr/>
        </p:nvGrpSpPr>
        <p:grpSpPr>
          <a:xfrm>
            <a:off x="-1" y="0"/>
            <a:ext cx="12198705" cy="6858001"/>
            <a:chOff x="-1" y="0"/>
            <a:chExt cx="9149032" cy="5143500"/>
          </a:xfrm>
        </p:grpSpPr>
        <p:pic>
          <p:nvPicPr>
            <p:cNvPr id="13" name="Graphic 12">
              <a:extLst>
                <a:ext uri="{FF2B5EF4-FFF2-40B4-BE49-F238E27FC236}">
                  <a16:creationId xmlns:a16="http://schemas.microsoft.com/office/drawing/2014/main" id="{C254C83E-F2FF-D90F-0033-B21513393E4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8D26E071-DB23-0819-8F96-45A4AA7AFB7A}"/>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659FDF2B-989E-6B9C-3970-7606E81BB34E}"/>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6C06B80-B60A-9266-2B2C-7AC095EACD6C}"/>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D40ADB1B-D1D6-38E1-2B25-12471EA5E02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9F1E3CA1-7A17-28F5-7010-58930F9DAA03}"/>
              </a:ext>
            </a:extLst>
          </p:cNvPr>
          <p:cNvSpPr/>
          <p:nvPr/>
        </p:nvSpPr>
        <p:spPr>
          <a:xfrm>
            <a:off x="4738349" y="2576409"/>
            <a:ext cx="5536431" cy="2920232"/>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t" anchorCtr="0">
            <a:normAutofit/>
          </a:bodyPr>
          <a:lstStyle/>
          <a:p>
            <a:pPr defTabSz="609585"/>
            <a:r>
              <a:rPr lang="en-US" sz="4267" b="1">
                <a:solidFill>
                  <a:srgbClr val="E31B49"/>
                </a:solidFill>
                <a:latin typeface="Poppins SemiBold" panose="02000000000000000000" pitchFamily="2" charset="77"/>
                <a:cs typeface="Poppins SemiBold" panose="02000000000000000000" pitchFamily="2" charset="77"/>
              </a:rPr>
              <a:t>System Partner Theory of Change</a:t>
            </a:r>
          </a:p>
          <a:p>
            <a:pPr defTabSz="609585">
              <a:lnSpc>
                <a:spcPts val="2667"/>
              </a:lnSpc>
            </a:pPr>
            <a:endParaRPr lang="en-US" sz="3200">
              <a:solidFill>
                <a:srgbClr val="003F69"/>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174520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E623-8834-0A75-960D-95AB9D217DD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C4F0B63-9EAF-C10A-A1FB-9DCDC19001FB}"/>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FFFFFF"/>
              </a:solidFill>
              <a:latin typeface="Calibri" panose="020F0502020204030204"/>
            </a:endParaRPr>
          </a:p>
        </p:txBody>
      </p:sp>
      <p:sp>
        <p:nvSpPr>
          <p:cNvPr id="23" name="Title 2">
            <a:extLst>
              <a:ext uri="{FF2B5EF4-FFF2-40B4-BE49-F238E27FC236}">
                <a16:creationId xmlns:a16="http://schemas.microsoft.com/office/drawing/2014/main" id="{574A6AE5-E3A7-9265-5F6A-7E405E118214}"/>
              </a:ext>
            </a:extLst>
          </p:cNvPr>
          <p:cNvSpPr txBox="1">
            <a:spLocks/>
          </p:cNvSpPr>
          <p:nvPr/>
        </p:nvSpPr>
        <p:spPr>
          <a:xfrm>
            <a:off x="424543" y="413694"/>
            <a:ext cx="10515600" cy="565983"/>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defTabSz="914377"/>
            <a:r>
              <a:rPr lang="en-US" sz="3200" b="1">
                <a:solidFill>
                  <a:srgbClr val="FFFFFF"/>
                </a:solidFill>
                <a:latin typeface="Poppins SemiBold" panose="02000000000000000000" pitchFamily="2" charset="77"/>
                <a:cs typeface="Poppins SemiBold" panose="02000000000000000000" pitchFamily="2" charset="77"/>
              </a:rPr>
              <a:t>Summary of Theory of Change analysis</a:t>
            </a:r>
          </a:p>
        </p:txBody>
      </p:sp>
      <p:pic>
        <p:nvPicPr>
          <p:cNvPr id="24" name="Graphic 23">
            <a:extLst>
              <a:ext uri="{FF2B5EF4-FFF2-40B4-BE49-F238E27FC236}">
                <a16:creationId xmlns:a16="http://schemas.microsoft.com/office/drawing/2014/main" id="{63978831-7B49-BADB-0B80-181FE786843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4" name="Round Diagonal Corner of Rectangle 37">
            <a:extLst>
              <a:ext uri="{FF2B5EF4-FFF2-40B4-BE49-F238E27FC236}">
                <a16:creationId xmlns:a16="http://schemas.microsoft.com/office/drawing/2014/main" id="{52CD8F4E-11D5-8DBE-E9A5-22D20B46E437}"/>
              </a:ext>
            </a:extLst>
          </p:cNvPr>
          <p:cNvSpPr/>
          <p:nvPr/>
        </p:nvSpPr>
        <p:spPr>
          <a:xfrm>
            <a:off x="381002" y="986519"/>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609585">
              <a:spcAft>
                <a:spcPts val="800"/>
              </a:spcAft>
              <a:buClr>
                <a:srgbClr val="004069"/>
              </a:buClr>
            </a:pPr>
            <a:r>
              <a:rPr lang="en-US" sz="1333" dirty="0">
                <a:solidFill>
                  <a:srgbClr val="000000"/>
                </a:solidFill>
                <a:latin typeface="Poppins Light" panose="00000400000000000000" pitchFamily="2" charset="0"/>
                <a:cs typeface="Poppins Light" panose="00000400000000000000" pitchFamily="2" charset="0"/>
              </a:rPr>
              <a:t>The </a:t>
            </a:r>
            <a:r>
              <a:rPr lang="en-US" sz="1333" b="1" dirty="0">
                <a:solidFill>
                  <a:srgbClr val="000000"/>
                </a:solidFill>
                <a:latin typeface="Poppins Light" panose="00000400000000000000" pitchFamily="2" charset="0"/>
                <a:cs typeface="Poppins Light" panose="00000400000000000000" pitchFamily="2" charset="0"/>
              </a:rPr>
              <a:t>Theory of Change </a:t>
            </a:r>
            <a:r>
              <a:rPr lang="en-US" sz="1333" dirty="0">
                <a:solidFill>
                  <a:srgbClr val="000000"/>
                </a:solidFill>
                <a:latin typeface="Poppins Light" panose="00000400000000000000" pitchFamily="2" charset="0"/>
                <a:cs typeface="Poppins Light" panose="00000400000000000000" pitchFamily="2" charset="0"/>
              </a:rPr>
              <a:t>(TOC) </a:t>
            </a:r>
            <a:r>
              <a:rPr lang="en-GB" sz="1333" dirty="0">
                <a:solidFill>
                  <a:srgbClr val="000000"/>
                </a:solidFill>
                <a:latin typeface="Poppins Light" panose="00000400000000000000" pitchFamily="2" charset="0"/>
                <a:cs typeface="Poppins Light" panose="00000400000000000000" pitchFamily="2" charset="0"/>
              </a:rPr>
              <a:t>was initially developed during evaluation scoping and sets out the collective understanding of how the System Partner investment portfolio can deliver the desired outcomes set by Sport England for the SPA sector. </a:t>
            </a:r>
          </a:p>
          <a:p>
            <a:pPr defTabSz="609585">
              <a:spcAft>
                <a:spcPts val="800"/>
              </a:spcAft>
              <a:buClr>
                <a:srgbClr val="004069"/>
              </a:buClr>
            </a:pPr>
            <a:r>
              <a:rPr lang="en-GB" sz="1333" dirty="0">
                <a:solidFill>
                  <a:srgbClr val="000000"/>
                </a:solidFill>
                <a:latin typeface="Poppins Light" panose="00000400000000000000" pitchFamily="2" charset="0"/>
                <a:cs typeface="Poppins Light" panose="00000400000000000000" pitchFamily="2" charset="0"/>
              </a:rPr>
              <a:t>The 36-month reporting period introduced a </a:t>
            </a:r>
            <a:r>
              <a:rPr lang="en-GB" sz="1333" b="1" dirty="0">
                <a:solidFill>
                  <a:srgbClr val="000000"/>
                </a:solidFill>
                <a:latin typeface="Poppins Light" panose="00000400000000000000" pitchFamily="2" charset="0"/>
                <a:cs typeface="Poppins Light" panose="00000400000000000000" pitchFamily="2" charset="0"/>
              </a:rPr>
              <a:t>new method of reporting for System Partners </a:t>
            </a:r>
            <a:r>
              <a:rPr lang="en-GB" sz="1333" dirty="0">
                <a:solidFill>
                  <a:srgbClr val="000000"/>
                </a:solidFill>
                <a:latin typeface="Poppins Light" panose="00000400000000000000" pitchFamily="2" charset="0"/>
                <a:cs typeface="Poppins Light" panose="00000400000000000000" pitchFamily="2" charset="0"/>
              </a:rPr>
              <a:t>and analysis. Sport England introduced the System Partner Collective Evaluation and Learning Theory of Change (TOC) into the reporting process to make it easier for System Partners  and Sport England to recognise and acknowledge relevant progress towards the Uniting the Movement (UTM) outcomes. Evidence from the 36-month System Partner reporting submissions was analysed against the TOC, with the report presenting high-level progress and examples in relation to the key outcomes of the TOC.</a:t>
            </a:r>
          </a:p>
          <a:p>
            <a:pPr defTabSz="609585">
              <a:spcAft>
                <a:spcPts val="800"/>
              </a:spcAft>
              <a:buClr>
                <a:srgbClr val="004069"/>
              </a:buClr>
            </a:pPr>
            <a:r>
              <a:rPr lang="en-GB" sz="1333" dirty="0">
                <a:solidFill>
                  <a:srgbClr val="000000"/>
                </a:solidFill>
                <a:latin typeface="Poppins Light" panose="00000400000000000000" pitchFamily="2" charset="0"/>
                <a:cs typeface="Poppins Light" panose="00000400000000000000" pitchFamily="2" charset="0"/>
              </a:rPr>
              <a:t>The analysis indicated the following:</a:t>
            </a:r>
          </a:p>
          <a:p>
            <a:pPr marL="228594" indent="-228594" defTabSz="609585">
              <a:spcAft>
                <a:spcPts val="800"/>
              </a:spcAft>
              <a:buClr>
                <a:srgbClr val="004069"/>
              </a:buClr>
              <a:buFont typeface="Arial" panose="020B0604020202020204" pitchFamily="34" charset="0"/>
              <a:buChar char="•"/>
            </a:pPr>
            <a:r>
              <a:rPr lang="en-GB" sz="1333" dirty="0">
                <a:solidFill>
                  <a:srgbClr val="000000"/>
                </a:solidFill>
                <a:latin typeface="Poppins Light" panose="00000400000000000000" pitchFamily="2" charset="0"/>
                <a:cs typeface="Poppins Light" panose="00000400000000000000" pitchFamily="2" charset="0"/>
              </a:rPr>
              <a:t>System Partners are transforming their </a:t>
            </a:r>
            <a:r>
              <a:rPr lang="en-GB" sz="1333" b="1" dirty="0">
                <a:solidFill>
                  <a:srgbClr val="000000"/>
                </a:solidFill>
                <a:latin typeface="Poppins Light" panose="00000400000000000000" pitchFamily="2" charset="0"/>
                <a:cs typeface="Poppins Light" panose="00000400000000000000" pitchFamily="2" charset="0"/>
              </a:rPr>
              <a:t>internal culture and operations </a:t>
            </a:r>
            <a:r>
              <a:rPr lang="en-GB" sz="1333" dirty="0">
                <a:solidFill>
                  <a:srgbClr val="000000"/>
                </a:solidFill>
                <a:latin typeface="Poppins Light" panose="00000400000000000000" pitchFamily="2" charset="0"/>
                <a:cs typeface="Poppins Light" panose="00000400000000000000" pitchFamily="2" charset="0"/>
              </a:rPr>
              <a:t>to become more strategic, collaborative, and learning-oriented in order to effectively support the ambitions of UTM. They are also undertaking a deliberate and comprehensive internal review, focusing on building concrete capabilities through new policies, targeted workforce development, and more sophisticated evaluation systems to effectively support their roles as System Partners.</a:t>
            </a:r>
          </a:p>
          <a:p>
            <a:pPr marL="228594" indent="-228594" defTabSz="609585">
              <a:spcAft>
                <a:spcPts val="800"/>
              </a:spcAft>
              <a:buClr>
                <a:srgbClr val="004069"/>
              </a:buClr>
              <a:buFont typeface="Arial" panose="020B0604020202020204" pitchFamily="34" charset="0"/>
              <a:buChar char="•"/>
            </a:pPr>
            <a:r>
              <a:rPr lang="en-GB" sz="1333" dirty="0">
                <a:solidFill>
                  <a:srgbClr val="000000"/>
                </a:solidFill>
                <a:latin typeface="Poppins Light" panose="00000400000000000000" pitchFamily="2" charset="0"/>
                <a:cs typeface="Poppins Light" panose="00000400000000000000" pitchFamily="2" charset="0"/>
              </a:rPr>
              <a:t>System Partners are transforming their </a:t>
            </a:r>
            <a:r>
              <a:rPr lang="en-GB" sz="1333" b="1" dirty="0">
                <a:solidFill>
                  <a:srgbClr val="000000"/>
                </a:solidFill>
                <a:latin typeface="Poppins Light" panose="00000400000000000000" pitchFamily="2" charset="0"/>
                <a:cs typeface="Poppins Light" panose="00000400000000000000" pitchFamily="2" charset="0"/>
              </a:rPr>
              <a:t>approach to collaboration </a:t>
            </a:r>
            <a:r>
              <a:rPr lang="en-GB" sz="1333" dirty="0">
                <a:solidFill>
                  <a:srgbClr val="000000"/>
                </a:solidFill>
                <a:latin typeface="Poppins Light" panose="00000400000000000000" pitchFamily="2" charset="0"/>
                <a:cs typeface="Poppins Light" panose="00000400000000000000" pitchFamily="2" charset="0"/>
              </a:rPr>
              <a:t>by intentionally building deeper, more diverse, and more equitable partnerships that are strategically aligned to a shared purpose and clear accountability.</a:t>
            </a:r>
          </a:p>
          <a:p>
            <a:pPr marL="228594" indent="-228594" defTabSz="609585">
              <a:spcAft>
                <a:spcPts val="800"/>
              </a:spcAft>
              <a:buClr>
                <a:srgbClr val="004069"/>
              </a:buClr>
              <a:buFont typeface="Arial" panose="020B0604020202020204" pitchFamily="34" charset="0"/>
              <a:buChar char="•"/>
            </a:pPr>
            <a:r>
              <a:rPr lang="en-GB" sz="1333" dirty="0">
                <a:solidFill>
                  <a:srgbClr val="000000"/>
                </a:solidFill>
                <a:latin typeface="Poppins Light" panose="00000400000000000000" pitchFamily="2" charset="0"/>
                <a:cs typeface="Poppins Light" panose="00000400000000000000" pitchFamily="2" charset="0"/>
              </a:rPr>
              <a:t>System Partners are showing signs of a </a:t>
            </a:r>
            <a:r>
              <a:rPr lang="en-GB" sz="1333" b="1" dirty="0">
                <a:solidFill>
                  <a:srgbClr val="000000"/>
                </a:solidFill>
                <a:latin typeface="Poppins Light" panose="00000400000000000000" pitchFamily="2" charset="0"/>
                <a:cs typeface="Poppins Light" panose="00000400000000000000" pitchFamily="2" charset="0"/>
              </a:rPr>
              <a:t>shift in approach from delivering to communities to working with them</a:t>
            </a:r>
            <a:r>
              <a:rPr lang="en-GB" sz="1333" dirty="0">
                <a:solidFill>
                  <a:srgbClr val="000000"/>
                </a:solidFill>
                <a:latin typeface="Poppins Light" panose="00000400000000000000" pitchFamily="2" charset="0"/>
                <a:cs typeface="Poppins Light" panose="00000400000000000000" pitchFamily="2" charset="0"/>
              </a:rPr>
              <a:t>, using evidence-led and co-designed processes to create more equitable and meaningful opportunities for physical activity.</a:t>
            </a:r>
          </a:p>
          <a:p>
            <a:pPr marL="228594" indent="-228594" defTabSz="609585">
              <a:spcAft>
                <a:spcPts val="800"/>
              </a:spcAft>
              <a:buClr>
                <a:srgbClr val="004069"/>
              </a:buClr>
              <a:buFont typeface="Arial" panose="020B0604020202020204" pitchFamily="34" charset="0"/>
              <a:buChar char="•"/>
            </a:pPr>
            <a:r>
              <a:rPr lang="en-GB" sz="1333" dirty="0">
                <a:solidFill>
                  <a:srgbClr val="000000"/>
                </a:solidFill>
                <a:latin typeface="Poppins Light" panose="00000400000000000000" pitchFamily="2" charset="0"/>
                <a:cs typeface="Poppins Light" panose="00000400000000000000" pitchFamily="2" charset="0"/>
              </a:rPr>
              <a:t>System Partners are proactively </a:t>
            </a:r>
            <a:r>
              <a:rPr lang="en-GB" sz="1333" b="1" dirty="0">
                <a:solidFill>
                  <a:srgbClr val="000000"/>
                </a:solidFill>
                <a:latin typeface="Poppins Light" panose="00000400000000000000" pitchFamily="2" charset="0"/>
                <a:cs typeface="Poppins Light" panose="00000400000000000000" pitchFamily="2" charset="0"/>
              </a:rPr>
              <a:t>creating the conditions for people to be more active </a:t>
            </a:r>
            <a:r>
              <a:rPr lang="en-GB" sz="1333" dirty="0">
                <a:solidFill>
                  <a:srgbClr val="000000"/>
                </a:solidFill>
                <a:latin typeface="Poppins Light" panose="00000400000000000000" pitchFamily="2" charset="0"/>
                <a:cs typeface="Poppins Light" panose="00000400000000000000" pitchFamily="2" charset="0"/>
              </a:rPr>
              <a:t>by removing practical and cultural barriers and physically improving the environments where communities live and play.</a:t>
            </a:r>
          </a:p>
          <a:p>
            <a:pPr marL="228594" indent="-228594" defTabSz="609585">
              <a:spcAft>
                <a:spcPts val="800"/>
              </a:spcAft>
              <a:buClr>
                <a:srgbClr val="004069"/>
              </a:buClr>
              <a:buFont typeface="Arial" panose="020B0604020202020204" pitchFamily="34" charset="0"/>
              <a:buChar char="•"/>
            </a:pPr>
            <a:r>
              <a:rPr lang="en-GB" sz="1333" dirty="0">
                <a:solidFill>
                  <a:srgbClr val="000000"/>
                </a:solidFill>
                <a:latin typeface="Poppins Light" panose="00000400000000000000" pitchFamily="2" charset="0"/>
                <a:cs typeface="Poppins Light" panose="00000400000000000000" pitchFamily="2" charset="0"/>
              </a:rPr>
              <a:t>System Partners are showing </a:t>
            </a:r>
            <a:r>
              <a:rPr lang="en-GB" sz="1333" b="1" dirty="0">
                <a:solidFill>
                  <a:srgbClr val="000000"/>
                </a:solidFill>
                <a:latin typeface="Poppins Light" panose="00000400000000000000" pitchFamily="2" charset="0"/>
                <a:cs typeface="Poppins Light" panose="00000400000000000000" pitchFamily="2" charset="0"/>
              </a:rPr>
              <a:t>signs of delivering impact against UTM's strategic outcomes</a:t>
            </a:r>
            <a:r>
              <a:rPr lang="en-GB" sz="1333" dirty="0">
                <a:solidFill>
                  <a:srgbClr val="000000"/>
                </a:solidFill>
                <a:latin typeface="Poppins Light" panose="00000400000000000000" pitchFamily="2" charset="0"/>
                <a:cs typeface="Poppins Light" panose="00000400000000000000" pitchFamily="2" charset="0"/>
              </a:rPr>
              <a:t>: increasing participation through both broad and highly-targeted programmes; while strengthening the sector's capacity to provide safe, positive, and equitable experiences for all.</a:t>
            </a:r>
          </a:p>
          <a:p>
            <a:pPr marL="228594" indent="-228594" defTabSz="609585">
              <a:spcAft>
                <a:spcPts val="800"/>
              </a:spcAft>
              <a:buClr>
                <a:srgbClr val="004069"/>
              </a:buClr>
              <a:buFont typeface="Arial" panose="020B0604020202020204" pitchFamily="34" charset="0"/>
              <a:buChar char="•"/>
            </a:pPr>
            <a:endParaRPr lang="en-GB" sz="1333" dirty="0">
              <a:solidFill>
                <a:srgbClr val="000000"/>
              </a:solidFill>
              <a:latin typeface="Poppins Light" panose="00000400000000000000" pitchFamily="2" charset="0"/>
              <a:cs typeface="Poppins Light" panose="00000400000000000000" pitchFamily="2" charset="0"/>
            </a:endParaRPr>
          </a:p>
          <a:p>
            <a:pPr marL="228594" indent="-228594" defTabSz="609585">
              <a:spcAft>
                <a:spcPts val="800"/>
              </a:spcAft>
              <a:buClr>
                <a:srgbClr val="004069"/>
              </a:buClr>
              <a:buFont typeface="Arial" panose="020B0604020202020204" pitchFamily="34" charset="0"/>
              <a:buChar char="•"/>
            </a:pPr>
            <a:endParaRPr lang="en-GB" sz="1333" dirty="0">
              <a:solidFill>
                <a:srgbClr val="000000"/>
              </a:solidFill>
              <a:latin typeface="Poppins Light" panose="00000400000000000000" pitchFamily="2" charset="0"/>
              <a:cs typeface="Poppins Light" panose="00000400000000000000" pitchFamily="2" charset="0"/>
            </a:endParaRPr>
          </a:p>
          <a:p>
            <a:pPr marL="228594" indent="-228594" defTabSz="609585">
              <a:spcAft>
                <a:spcPts val="800"/>
              </a:spcAft>
              <a:buClr>
                <a:srgbClr val="004069"/>
              </a:buClr>
              <a:buFont typeface="Arial" panose="020B0604020202020204" pitchFamily="34" charset="0"/>
              <a:buChar char="•"/>
            </a:pPr>
            <a:endParaRPr lang="en-GB" sz="1333" dirty="0">
              <a:solidFill>
                <a:srgbClr val="000000"/>
              </a:solidFill>
              <a:latin typeface="Poppins Light" panose="00000400000000000000" pitchFamily="2" charset="0"/>
              <a:cs typeface="Poppins Light" panose="00000400000000000000" pitchFamily="2" charset="0"/>
            </a:endParaRPr>
          </a:p>
          <a:p>
            <a:pPr marL="228594" indent="-228594" defTabSz="609570">
              <a:spcAft>
                <a:spcPts val="800"/>
              </a:spcAft>
              <a:buFont typeface="Arial" panose="020B0604020202020204" pitchFamily="34" charset="0"/>
              <a:buChar char="•"/>
            </a:pPr>
            <a:endParaRPr lang="en-GB" sz="1333" b="1" dirty="0">
              <a:solidFill>
                <a:srgbClr val="000000"/>
              </a:solidFill>
              <a:highlight>
                <a:srgbClr val="FFFF00"/>
              </a:highlight>
              <a:latin typeface="Poppins Light" panose="00000400000000000000" pitchFamily="2" charset="0"/>
              <a:cs typeface="Poppins Light" panose="00000400000000000000" pitchFamily="2" charset="0"/>
            </a:endParaRPr>
          </a:p>
          <a:p>
            <a:pPr defTabSz="609585">
              <a:spcAft>
                <a:spcPts val="800"/>
              </a:spcAft>
              <a:buClr>
                <a:srgbClr val="004069"/>
              </a:buClr>
            </a:pPr>
            <a:endParaRPr lang="en-GB" sz="1333" b="1" dirty="0">
              <a:solidFill>
                <a:srgbClr val="000000"/>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39041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EF8A-11B0-FCFB-17C9-A55818F422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AF713EC-C019-33B1-AAF2-77DB6A38415F}"/>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srgbClr val="FFFFFF"/>
              </a:solidFill>
              <a:latin typeface="Calibri" panose="020F0502020204030204"/>
            </a:endParaRPr>
          </a:p>
        </p:txBody>
      </p:sp>
      <p:sp>
        <p:nvSpPr>
          <p:cNvPr id="23" name="Title 2">
            <a:extLst>
              <a:ext uri="{FF2B5EF4-FFF2-40B4-BE49-F238E27FC236}">
                <a16:creationId xmlns:a16="http://schemas.microsoft.com/office/drawing/2014/main" id="{CAD2C32F-D7D7-C80C-6F56-A8564049439D}"/>
              </a:ext>
            </a:extLst>
          </p:cNvPr>
          <p:cNvSpPr txBox="1">
            <a:spLocks/>
          </p:cNvSpPr>
          <p:nvPr/>
        </p:nvSpPr>
        <p:spPr>
          <a:xfrm>
            <a:off x="424543" y="413694"/>
            <a:ext cx="10515600" cy="565983"/>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defTabSz="914377"/>
            <a:r>
              <a:rPr lang="en-US" sz="3200" b="1" dirty="0">
                <a:solidFill>
                  <a:srgbClr val="FFFFFF"/>
                </a:solidFill>
                <a:latin typeface="Poppins SemiBold" panose="02000000000000000000" pitchFamily="2" charset="77"/>
                <a:cs typeface="Poppins SemiBold" panose="02000000000000000000" pitchFamily="2" charset="77"/>
              </a:rPr>
              <a:t>Summary of Theory of Change</a:t>
            </a:r>
          </a:p>
        </p:txBody>
      </p:sp>
      <p:pic>
        <p:nvPicPr>
          <p:cNvPr id="24" name="Graphic 23">
            <a:extLst>
              <a:ext uri="{FF2B5EF4-FFF2-40B4-BE49-F238E27FC236}">
                <a16:creationId xmlns:a16="http://schemas.microsoft.com/office/drawing/2014/main" id="{AE0002E3-3E7F-008C-FB08-B64ADFD39A9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4" name="Round Diagonal Corner of Rectangle 37">
            <a:extLst>
              <a:ext uri="{FF2B5EF4-FFF2-40B4-BE49-F238E27FC236}">
                <a16:creationId xmlns:a16="http://schemas.microsoft.com/office/drawing/2014/main" id="{3A84C4D1-EC5D-4665-1A19-917C4409D7DE}"/>
              </a:ext>
            </a:extLst>
          </p:cNvPr>
          <p:cNvSpPr/>
          <p:nvPr/>
        </p:nvSpPr>
        <p:spPr>
          <a:xfrm>
            <a:off x="381002" y="986519"/>
            <a:ext cx="11461537" cy="56388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609585">
              <a:spcAft>
                <a:spcPts val="800"/>
              </a:spcAft>
              <a:buClr>
                <a:srgbClr val="004069"/>
              </a:buClr>
            </a:pPr>
            <a:r>
              <a:rPr lang="en-GB" sz="1333" dirty="0">
                <a:solidFill>
                  <a:srgbClr val="000000"/>
                </a:solidFill>
                <a:latin typeface="Poppins Light" panose="00000400000000000000" pitchFamily="2" charset="0"/>
                <a:cs typeface="Poppins Light" panose="00000400000000000000" pitchFamily="2" charset="0"/>
              </a:rPr>
              <a:t>The analysis indicated examples of the following:</a:t>
            </a:r>
          </a:p>
          <a:p>
            <a:pPr marL="228594" indent="-228594" defTabSz="609585">
              <a:spcAft>
                <a:spcPts val="800"/>
              </a:spcAft>
              <a:buClr>
                <a:srgbClr val="004069"/>
              </a:buClr>
              <a:buFont typeface="Arial" panose="020B0604020202020204" pitchFamily="34" charset="0"/>
              <a:buChar char="•"/>
            </a:pPr>
            <a:r>
              <a:rPr lang="en-GB" sz="1333" b="1" dirty="0">
                <a:solidFill>
                  <a:srgbClr val="000000"/>
                </a:solidFill>
                <a:latin typeface="Poppins Light" panose="00000400000000000000" pitchFamily="2" charset="0"/>
                <a:cs typeface="Poppins Light" panose="00000400000000000000" pitchFamily="2" charset="0"/>
              </a:rPr>
              <a:t>Developing as a System Partner: </a:t>
            </a:r>
            <a:r>
              <a:rPr lang="en-GB" sz="1333" dirty="0">
                <a:solidFill>
                  <a:srgbClr val="000000"/>
                </a:solidFill>
                <a:latin typeface="Poppins Light" panose="00000400000000000000" pitchFamily="2" charset="0"/>
                <a:cs typeface="Poppins Light" panose="00000400000000000000" pitchFamily="2" charset="0"/>
              </a:rPr>
              <a:t>System Partners are renewing strategies to focus on inequalities and inclusivity, ensuring that their purposes align with wider movement goals through strategic planning and systemic collaborations.</a:t>
            </a:r>
          </a:p>
          <a:p>
            <a:pPr marL="228594" indent="-228594" defTabSz="609585">
              <a:spcAft>
                <a:spcPts val="800"/>
              </a:spcAft>
              <a:buClr>
                <a:srgbClr val="004069"/>
              </a:buClr>
              <a:buFont typeface="Arial" panose="020B0604020202020204" pitchFamily="34" charset="0"/>
              <a:buChar char="•"/>
            </a:pPr>
            <a:r>
              <a:rPr lang="en-GB" sz="1333" b="1" dirty="0">
                <a:solidFill>
                  <a:srgbClr val="000000"/>
                </a:solidFill>
                <a:latin typeface="Poppins Light" panose="00000400000000000000" pitchFamily="2" charset="0"/>
                <a:cs typeface="Poppins Light" panose="00000400000000000000" pitchFamily="2" charset="0"/>
              </a:rPr>
              <a:t>Organisational strategies and policies: </a:t>
            </a:r>
            <a:r>
              <a:rPr lang="en-GB" sz="1333" dirty="0">
                <a:solidFill>
                  <a:srgbClr val="000000"/>
                </a:solidFill>
                <a:latin typeface="Poppins Light" panose="00000400000000000000" pitchFamily="2" charset="0"/>
                <a:cs typeface="Poppins Light" panose="00000400000000000000" pitchFamily="2" charset="0"/>
              </a:rPr>
              <a:t>There’s a clear shift towards restructuring and reskilling to support these new directions, with investments in workforce capabilities and introducing innovative policies to underpin cultural and systemic transformations.</a:t>
            </a:r>
          </a:p>
          <a:p>
            <a:pPr marL="228594" indent="-228594" defTabSz="609585">
              <a:spcAft>
                <a:spcPts val="800"/>
              </a:spcAft>
              <a:buClr>
                <a:srgbClr val="004069"/>
              </a:buClr>
              <a:buFont typeface="Arial" panose="020B0604020202020204" pitchFamily="34" charset="0"/>
              <a:buChar char="•"/>
            </a:pPr>
            <a:r>
              <a:rPr lang="en-GB" sz="1333" b="1" dirty="0">
                <a:solidFill>
                  <a:srgbClr val="000000"/>
                </a:solidFill>
                <a:latin typeface="Poppins Light" panose="00000400000000000000" pitchFamily="2" charset="0"/>
                <a:cs typeface="Poppins Light" panose="00000400000000000000" pitchFamily="2" charset="0"/>
              </a:rPr>
              <a:t>Collaborative working: </a:t>
            </a:r>
            <a:r>
              <a:rPr lang="en-GB" sz="1333" dirty="0">
                <a:solidFill>
                  <a:srgbClr val="000000"/>
                </a:solidFill>
                <a:latin typeface="Poppins Light" panose="00000400000000000000" pitchFamily="2" charset="0"/>
                <a:cs typeface="Poppins Light" panose="00000400000000000000" pitchFamily="2" charset="0"/>
              </a:rPr>
              <a:t>System Partners are deeply engaging with local and diverse stakeholders, forming alliances and partnerships that are based on shared goals and collective impact, moving towards equitable and community-led approaches.</a:t>
            </a:r>
          </a:p>
          <a:p>
            <a:pPr marL="228594" indent="-228594" defTabSz="609585">
              <a:spcAft>
                <a:spcPts val="800"/>
              </a:spcAft>
              <a:buClr>
                <a:srgbClr val="004069"/>
              </a:buClr>
              <a:buFont typeface="Arial" panose="020B0604020202020204" pitchFamily="34" charset="0"/>
              <a:buChar char="•"/>
            </a:pPr>
            <a:r>
              <a:rPr lang="en-GB" sz="1333" b="1" dirty="0">
                <a:solidFill>
                  <a:srgbClr val="000000"/>
                </a:solidFill>
                <a:latin typeface="Poppins Light" panose="00000400000000000000" pitchFamily="2" charset="0"/>
                <a:cs typeface="Poppins Light" panose="00000400000000000000" pitchFamily="2" charset="0"/>
              </a:rPr>
              <a:t>Engaging with communities</a:t>
            </a:r>
            <a:r>
              <a:rPr lang="en-GB" sz="1333" dirty="0">
                <a:solidFill>
                  <a:srgbClr val="000000"/>
                </a:solidFill>
                <a:latin typeface="Poppins Light" panose="00000400000000000000" pitchFamily="2" charset="0"/>
                <a:cs typeface="Poppins Light" panose="00000400000000000000" pitchFamily="2" charset="0"/>
              </a:rPr>
              <a:t>: Emphasis is placed on co-design with communities, ensuring that interventions are informed by local needs and lived experiences, fostering a sustainable impact.</a:t>
            </a:r>
          </a:p>
          <a:p>
            <a:pPr marL="228594" indent="-228594" defTabSz="609585">
              <a:spcAft>
                <a:spcPts val="800"/>
              </a:spcAft>
              <a:buClr>
                <a:srgbClr val="004069"/>
              </a:buClr>
              <a:buFont typeface="Arial" panose="020B0604020202020204" pitchFamily="34" charset="0"/>
              <a:buChar char="•"/>
            </a:pPr>
            <a:r>
              <a:rPr lang="en-GB" sz="1333" b="1" dirty="0">
                <a:solidFill>
                  <a:srgbClr val="000000"/>
                </a:solidFill>
                <a:latin typeface="Poppins Light" panose="00000400000000000000" pitchFamily="2" charset="0"/>
                <a:cs typeface="Poppins Light" panose="00000400000000000000" pitchFamily="2" charset="0"/>
              </a:rPr>
              <a:t>Delivering change for communities: </a:t>
            </a:r>
            <a:r>
              <a:rPr lang="en-GB" sz="1333" dirty="0">
                <a:solidFill>
                  <a:srgbClr val="000000"/>
                </a:solidFill>
                <a:latin typeface="Poppins Light" panose="00000400000000000000" pitchFamily="2" charset="0"/>
                <a:cs typeface="Poppins Light" panose="00000400000000000000" pitchFamily="2" charset="0"/>
              </a:rPr>
              <a:t>Practical barriers are being addressed with initiatives focusing on accessibility and creating favourable environments to encourage active participation.</a:t>
            </a:r>
          </a:p>
          <a:p>
            <a:pPr marL="228594" indent="-228594" defTabSz="609585">
              <a:spcAft>
                <a:spcPts val="800"/>
              </a:spcAft>
              <a:buClr>
                <a:srgbClr val="004069"/>
              </a:buClr>
              <a:buFont typeface="Arial" panose="020B0604020202020204" pitchFamily="34" charset="0"/>
              <a:buChar char="•"/>
            </a:pPr>
            <a:r>
              <a:rPr lang="en-GB" sz="1333" b="1" dirty="0">
                <a:solidFill>
                  <a:srgbClr val="000000"/>
                </a:solidFill>
                <a:latin typeface="Poppins Light" panose="00000400000000000000" pitchFamily="2" charset="0"/>
                <a:cs typeface="Poppins Light" panose="00000400000000000000" pitchFamily="2" charset="0"/>
              </a:rPr>
              <a:t>Contributing to Uniting the Movement: </a:t>
            </a:r>
            <a:r>
              <a:rPr lang="en-GB" sz="1333" dirty="0">
                <a:solidFill>
                  <a:srgbClr val="000000"/>
                </a:solidFill>
                <a:latin typeface="Poppins Light" panose="00000400000000000000" pitchFamily="2" charset="0"/>
                <a:cs typeface="Poppins Light" panose="00000400000000000000" pitchFamily="2" charset="0"/>
              </a:rPr>
              <a:t>Concerted efforts in increasing physical activity levels, reducing inactivity, and addressing inequalities are contributing to the broader strategic outcomes.</a:t>
            </a:r>
          </a:p>
          <a:p>
            <a:pPr marL="228594" indent="-228594" defTabSz="609585">
              <a:spcAft>
                <a:spcPts val="800"/>
              </a:spcAft>
              <a:buClr>
                <a:srgbClr val="004069"/>
              </a:buClr>
              <a:buFont typeface="Arial" panose="020B0604020202020204" pitchFamily="34" charset="0"/>
              <a:buChar char="•"/>
            </a:pPr>
            <a:endParaRPr lang="en-GB" sz="1333" dirty="0">
              <a:solidFill>
                <a:srgbClr val="000000"/>
              </a:solidFill>
              <a:latin typeface="Poppins Light" panose="00000400000000000000" pitchFamily="2" charset="0"/>
              <a:cs typeface="Poppins Light" panose="00000400000000000000" pitchFamily="2" charset="0"/>
            </a:endParaRPr>
          </a:p>
          <a:p>
            <a:pPr marL="228594" indent="-228594" defTabSz="609585">
              <a:spcAft>
                <a:spcPts val="800"/>
              </a:spcAft>
              <a:buClr>
                <a:srgbClr val="004069"/>
              </a:buClr>
              <a:buFont typeface="Arial" panose="020B0604020202020204" pitchFamily="34" charset="0"/>
              <a:buChar char="•"/>
            </a:pPr>
            <a:endParaRPr lang="en-GB" sz="1333" dirty="0">
              <a:solidFill>
                <a:srgbClr val="000000"/>
              </a:solidFill>
              <a:latin typeface="Poppins Light" panose="00000400000000000000" pitchFamily="2" charset="0"/>
              <a:cs typeface="Poppins Light" panose="00000400000000000000" pitchFamily="2" charset="0"/>
            </a:endParaRPr>
          </a:p>
          <a:p>
            <a:pPr marL="228594" indent="-228594" defTabSz="609585">
              <a:spcAft>
                <a:spcPts val="800"/>
              </a:spcAft>
              <a:buClr>
                <a:srgbClr val="004069"/>
              </a:buClr>
              <a:buFont typeface="Arial" panose="020B0604020202020204" pitchFamily="34" charset="0"/>
              <a:buChar char="•"/>
            </a:pPr>
            <a:endParaRPr lang="en-GB" sz="1333" dirty="0">
              <a:solidFill>
                <a:srgbClr val="000000"/>
              </a:solidFill>
              <a:latin typeface="Poppins Light" panose="00000400000000000000" pitchFamily="2" charset="0"/>
              <a:cs typeface="Poppins Light" panose="00000400000000000000" pitchFamily="2" charset="0"/>
            </a:endParaRPr>
          </a:p>
          <a:p>
            <a:pPr marL="228594" indent="-228594" defTabSz="609570">
              <a:spcAft>
                <a:spcPts val="800"/>
              </a:spcAft>
              <a:buFont typeface="Arial" panose="020B0604020202020204" pitchFamily="34" charset="0"/>
              <a:buChar char="•"/>
            </a:pPr>
            <a:endParaRPr lang="en-GB" sz="1333" b="1" dirty="0">
              <a:solidFill>
                <a:srgbClr val="000000"/>
              </a:solidFill>
              <a:highlight>
                <a:srgbClr val="FFFF00"/>
              </a:highlight>
              <a:latin typeface="Poppins Light" panose="00000400000000000000" pitchFamily="2" charset="0"/>
              <a:cs typeface="Poppins Light" panose="00000400000000000000" pitchFamily="2" charset="0"/>
            </a:endParaRPr>
          </a:p>
          <a:p>
            <a:pPr defTabSz="609585">
              <a:spcAft>
                <a:spcPts val="800"/>
              </a:spcAft>
              <a:buClr>
                <a:srgbClr val="004069"/>
              </a:buClr>
            </a:pPr>
            <a:endParaRPr lang="en-GB" sz="1333" b="1" dirty="0">
              <a:solidFill>
                <a:srgbClr val="000000"/>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80257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3DE52-BD84-0D4D-87F1-59D6622F9451}"/>
              </a:ext>
            </a:extLst>
          </p:cNvPr>
          <p:cNvPicPr>
            <a:picLocks noChangeAspect="1"/>
          </p:cNvPicPr>
          <p:nvPr/>
        </p:nvPicPr>
        <p:blipFill rotWithShape="1">
          <a:blip r:embed="rId3">
            <a:extLst>
              <a:ext uri="{28A0092B-C50C-407E-A947-70E740481C1C}">
                <a14:useLocalDpi xmlns:a14="http://schemas.microsoft.com/office/drawing/2010/main" val="0"/>
              </a:ext>
            </a:extLst>
          </a:blip>
          <a:srcRect l="33412"/>
          <a:stretch/>
        </p:blipFill>
        <p:spPr>
          <a:xfrm>
            <a:off x="729343" y="670923"/>
            <a:ext cx="4724717" cy="5385701"/>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12198705" cy="6858001"/>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4738349" y="2576409"/>
            <a:ext cx="5536431" cy="2920232"/>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t" anchorCtr="0">
            <a:normAutofit/>
          </a:bodyPr>
          <a:lstStyle/>
          <a:p>
            <a:r>
              <a:rPr lang="en-US" sz="4267" b="1">
                <a:solidFill>
                  <a:schemeClr val="accent2"/>
                </a:solidFill>
                <a:latin typeface="Poppins SemiBold" panose="02000000000000000000" pitchFamily="2" charset="77"/>
                <a:cs typeface="Poppins SemiBold" panose="02000000000000000000" pitchFamily="2" charset="77"/>
              </a:rPr>
              <a:t>Learning</a:t>
            </a:r>
            <a:endParaRPr lang="en-US" sz="32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298436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424543" y="413694"/>
            <a:ext cx="10515600" cy="565983"/>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3200" b="1">
                <a:solidFill>
                  <a:schemeClr val="bg1"/>
                </a:solidFill>
                <a:latin typeface="Poppins SemiBold" panose="02000000000000000000" pitchFamily="2" charset="77"/>
                <a:cs typeface="Poppins SemiBold" panose="02000000000000000000" pitchFamily="2" charset="77"/>
              </a:rPr>
              <a:t>Summary of learning</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59917" y="387928"/>
            <a:ext cx="926164" cy="282995"/>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365232" y="875135"/>
            <a:ext cx="11461537" cy="5778653"/>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spcAft>
                <a:spcPts val="800"/>
              </a:spcAft>
            </a:pPr>
            <a:r>
              <a:rPr lang="en-GB" sz="1333" dirty="0">
                <a:solidFill>
                  <a:schemeClr val="tx1"/>
                </a:solidFill>
                <a:latin typeface="Poppins Light" panose="00000400000000000000" pitchFamily="2" charset="0"/>
                <a:cs typeface="Poppins Light" panose="00000400000000000000" pitchFamily="2" charset="0"/>
              </a:rPr>
              <a:t>This section presents themes from the learning updates that System Partners submitted against the Theory of Change. </a:t>
            </a:r>
          </a:p>
          <a:p>
            <a:pPr>
              <a:spcAft>
                <a:spcPts val="800"/>
              </a:spcAft>
            </a:pPr>
            <a:r>
              <a:rPr lang="en-GB" sz="1333" dirty="0">
                <a:solidFill>
                  <a:schemeClr val="tx1"/>
                </a:solidFill>
                <a:latin typeface="Poppins Light" panose="00000400000000000000" pitchFamily="2" charset="0"/>
                <a:cs typeface="Poppins Light" panose="00000400000000000000" pitchFamily="2" charset="0"/>
              </a:rPr>
              <a:t>AI was used to assess System Partner updates against the Theory of Change, rating their alignment with identified themes. Updates were further analysed by AI to summarise key activities and learnings, presented here as "What works", "What doesn't work", and "How has/will this change the way the organisation works in the future?". These themes include:</a:t>
            </a:r>
          </a:p>
          <a:p>
            <a:pPr marL="228594" indent="-228594">
              <a:buFont typeface="Arial" panose="020B0604020202020204" pitchFamily="34" charset="0"/>
              <a:buChar char="•"/>
            </a:pPr>
            <a:r>
              <a:rPr lang="en-GB" sz="1333" b="1" dirty="0">
                <a:solidFill>
                  <a:schemeClr val="tx1"/>
                </a:solidFill>
                <a:latin typeface="Poppins Light" panose="00000400000000000000" pitchFamily="2" charset="0"/>
                <a:cs typeface="Poppins Light" panose="00000400000000000000" pitchFamily="2" charset="0"/>
              </a:rPr>
              <a:t>The importance of people, culture &amp; capability: </a:t>
            </a:r>
            <a:r>
              <a:rPr lang="en-GB" sz="1333" dirty="0">
                <a:solidFill>
                  <a:schemeClr val="tx1"/>
                </a:solidFill>
                <a:latin typeface="Poppins Light" panose="00000400000000000000" pitchFamily="2" charset="0"/>
                <a:cs typeface="Poppins Light" panose="00000400000000000000" pitchFamily="2" charset="0"/>
              </a:rPr>
              <a:t>A positive, inclusive, and learning-focused culture, where staff feel empowered and invested in, is essential for navigating change and achieving strategic goals. </a:t>
            </a:r>
            <a:endParaRPr lang="en-GB" sz="1333" b="1" dirty="0">
              <a:solidFill>
                <a:schemeClr val="tx1"/>
              </a:solidFill>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r>
              <a:rPr lang="en-GB" sz="1333" b="1" dirty="0">
                <a:solidFill>
                  <a:schemeClr val="tx1"/>
                </a:solidFill>
                <a:latin typeface="Poppins Light" panose="00000400000000000000" pitchFamily="2" charset="0"/>
                <a:cs typeface="Poppins Light" panose="00000400000000000000" pitchFamily="2" charset="0"/>
              </a:rPr>
              <a:t>Shift to a systemic and collaborative approach: </a:t>
            </a:r>
            <a:r>
              <a:rPr lang="en-GB" sz="1333" dirty="0">
                <a:solidFill>
                  <a:schemeClr val="tx1"/>
                </a:solidFill>
                <a:latin typeface="Poppins Light" panose="00000400000000000000" pitchFamily="2" charset="0"/>
                <a:cs typeface="Poppins Light" panose="00000400000000000000" pitchFamily="2" charset="0"/>
              </a:rPr>
              <a:t>Success is less about what SPs do alone and more about how they enable and connect with others to create sustainable, collective impact.</a:t>
            </a:r>
            <a:endParaRPr lang="en-GB" sz="1333" b="1" dirty="0">
              <a:solidFill>
                <a:schemeClr val="tx1"/>
              </a:solidFill>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r>
              <a:rPr lang="en-GB" sz="1333" b="1" dirty="0">
                <a:solidFill>
                  <a:schemeClr val="tx1"/>
                </a:solidFill>
                <a:latin typeface="Poppins Light" panose="00000400000000000000" pitchFamily="2" charset="0"/>
                <a:cs typeface="Poppins Light" panose="00000400000000000000" pitchFamily="2" charset="0"/>
              </a:rPr>
              <a:t>Embedding data, insight and learning into practice: </a:t>
            </a:r>
            <a:r>
              <a:rPr lang="en-GB" sz="1333" dirty="0">
                <a:solidFill>
                  <a:schemeClr val="tx1"/>
                </a:solidFill>
                <a:latin typeface="Poppins Light" panose="00000400000000000000" pitchFamily="2" charset="0"/>
                <a:cs typeface="Poppins Light" panose="00000400000000000000" pitchFamily="2" charset="0"/>
              </a:rPr>
              <a:t>SPs better understand that value of data and that they are essential resource for real-time learning, reflection, and improvement.</a:t>
            </a:r>
            <a:endParaRPr lang="en-GB" sz="1333" b="1" dirty="0">
              <a:solidFill>
                <a:schemeClr val="tx1"/>
              </a:solidFill>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r>
              <a:rPr lang="en-GB" sz="1333" b="1" dirty="0">
                <a:solidFill>
                  <a:schemeClr val="tx1"/>
                </a:solidFill>
                <a:latin typeface="Poppins Light" panose="00000400000000000000" pitchFamily="2" charset="0"/>
                <a:cs typeface="Poppins Light" panose="00000400000000000000" pitchFamily="2" charset="0"/>
              </a:rPr>
              <a:t>The reality of navigating organisational change: </a:t>
            </a:r>
            <a:r>
              <a:rPr lang="en-GB" sz="1333" dirty="0">
                <a:solidFill>
                  <a:schemeClr val="tx1"/>
                </a:solidFill>
                <a:latin typeface="Poppins Light" panose="00000400000000000000" pitchFamily="2" charset="0"/>
                <a:cs typeface="Poppins Light" panose="00000400000000000000" pitchFamily="2" charset="0"/>
              </a:rPr>
              <a:t>Managing change is a skill in itself. It requires strong leadership, a clear vision, extensive communication, and a deep understanding of the concerns of those affected. </a:t>
            </a:r>
            <a:endParaRPr lang="en-GB" sz="1333" b="1" dirty="0">
              <a:solidFill>
                <a:schemeClr val="tx1"/>
              </a:solidFill>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r>
              <a:rPr lang="en-GB" sz="1333" b="1" dirty="0">
                <a:solidFill>
                  <a:schemeClr val="tx1"/>
                </a:solidFill>
                <a:latin typeface="Poppins Light" panose="00000400000000000000" pitchFamily="2" charset="0"/>
                <a:cs typeface="Poppins Light" panose="00000400000000000000" pitchFamily="2" charset="0"/>
              </a:rPr>
              <a:t>Balancing ambition with the reality of capacity: </a:t>
            </a:r>
            <a:r>
              <a:rPr lang="en-GB" sz="1333" dirty="0">
                <a:solidFill>
                  <a:schemeClr val="tx1"/>
                </a:solidFill>
                <a:latin typeface="Poppins Light" panose="00000400000000000000" pitchFamily="2" charset="0"/>
                <a:cs typeface="Poppins Light" panose="00000400000000000000" pitchFamily="2" charset="0"/>
              </a:rPr>
              <a:t>There is a need to be more realistic about capacity, as it is crucial for long-term sustainability and effectiveness.</a:t>
            </a:r>
            <a:endParaRPr lang="en-GB" sz="1333" b="1" dirty="0">
              <a:solidFill>
                <a:schemeClr val="tx1"/>
              </a:solidFill>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r>
              <a:rPr lang="en-GB" sz="1333" b="1" dirty="0">
                <a:solidFill>
                  <a:schemeClr val="tx1"/>
                </a:solidFill>
                <a:latin typeface="Poppins Light" panose="00000400000000000000" pitchFamily="2" charset="0"/>
                <a:cs typeface="Poppins Light" panose="00000400000000000000" pitchFamily="2" charset="0"/>
              </a:rPr>
              <a:t>The power of community-led approaches &amp; co-design: F</a:t>
            </a:r>
            <a:r>
              <a:rPr lang="en-GB" sz="1333" dirty="0">
                <a:solidFill>
                  <a:schemeClr val="tx1"/>
                </a:solidFill>
                <a:latin typeface="Poppins Light" panose="00000400000000000000" pitchFamily="2" charset="0"/>
                <a:cs typeface="Poppins Light" panose="00000400000000000000" pitchFamily="2" charset="0"/>
              </a:rPr>
              <a:t>or change to be meaningful and sustainable, it must be designed and owned by the communities it’s intended for, rather than being imposed from the top down.</a:t>
            </a:r>
            <a:endParaRPr lang="en-GB" sz="1333" b="1" dirty="0">
              <a:solidFill>
                <a:schemeClr val="tx1"/>
              </a:solidFill>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r>
              <a:rPr lang="en-GB" sz="1333" b="1" dirty="0">
                <a:solidFill>
                  <a:schemeClr val="tx1"/>
                </a:solidFill>
                <a:latin typeface="Poppins Light" panose="00000400000000000000" pitchFamily="2" charset="0"/>
                <a:cs typeface="Poppins Light" panose="00000400000000000000" pitchFamily="2" charset="0"/>
              </a:rPr>
              <a:t>Importance of strategic partnerships &amp; collaboration: </a:t>
            </a:r>
            <a:r>
              <a:rPr lang="en-GB" sz="1333" dirty="0">
                <a:solidFill>
                  <a:schemeClr val="tx1"/>
                </a:solidFill>
                <a:latin typeface="Poppins Light" panose="00000400000000000000" pitchFamily="2" charset="0"/>
                <a:cs typeface="Poppins Light" panose="00000400000000000000" pitchFamily="2" charset="0"/>
              </a:rPr>
              <a:t>There is a strong emphasis on building deep, trusting relationships with a wide range of partners.</a:t>
            </a:r>
            <a:endParaRPr lang="en-GB" sz="1333" b="1" dirty="0">
              <a:solidFill>
                <a:schemeClr val="tx1"/>
              </a:solidFill>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r>
              <a:rPr lang="en-GB" sz="1333" b="1" dirty="0">
                <a:solidFill>
                  <a:schemeClr val="tx1"/>
                </a:solidFill>
                <a:latin typeface="Poppins Light" panose="00000400000000000000" pitchFamily="2" charset="0"/>
                <a:cs typeface="Poppins Light" panose="00000400000000000000" pitchFamily="2" charset="0"/>
              </a:rPr>
              <a:t>Developing &amp; supporting the workforce: </a:t>
            </a:r>
            <a:r>
              <a:rPr lang="en-GB" sz="1333" dirty="0">
                <a:solidFill>
                  <a:schemeClr val="tx1"/>
                </a:solidFill>
                <a:latin typeface="Poppins Light" panose="00000400000000000000" pitchFamily="2" charset="0"/>
                <a:cs typeface="Poppins Light" panose="00000400000000000000" pitchFamily="2" charset="0"/>
              </a:rPr>
              <a:t>People on the ground—coaches, volunteers, and staff—are the engine of community sport. </a:t>
            </a:r>
            <a:endParaRPr lang="en-GB" sz="1333" b="1" dirty="0">
              <a:solidFill>
                <a:schemeClr val="tx1"/>
              </a:solidFill>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r>
              <a:rPr lang="en-GB" sz="1333" b="1" dirty="0">
                <a:solidFill>
                  <a:schemeClr val="tx1"/>
                </a:solidFill>
                <a:latin typeface="Poppins Light" panose="00000400000000000000" pitchFamily="2" charset="0"/>
                <a:cs typeface="Poppins Light" panose="00000400000000000000" pitchFamily="2" charset="0"/>
              </a:rPr>
              <a:t>Need for flexible, adaptable &amp; accessible provision: </a:t>
            </a:r>
            <a:r>
              <a:rPr lang="en-GB" sz="1333" dirty="0">
                <a:solidFill>
                  <a:schemeClr val="tx1"/>
                </a:solidFill>
                <a:latin typeface="Poppins Light" panose="00000400000000000000" pitchFamily="2" charset="0"/>
                <a:cs typeface="Poppins Light" panose="00000400000000000000" pitchFamily="2" charset="0"/>
              </a:rPr>
              <a:t>To engage people who face the greatest barriers, System Partners must be flexible, responsive, and offer a variety of activities that are accessible in every sense.</a:t>
            </a:r>
            <a:endParaRPr lang="en-GB" sz="1333" b="1" dirty="0">
              <a:solidFill>
                <a:schemeClr val="tx1"/>
              </a:solidFill>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r>
              <a:rPr lang="en-GB" sz="1333" b="1" dirty="0">
                <a:solidFill>
                  <a:schemeClr val="tx1"/>
                </a:solidFill>
                <a:latin typeface="Poppins Light" panose="00000400000000000000" pitchFamily="2" charset="0"/>
                <a:cs typeface="Poppins Light" panose="00000400000000000000" pitchFamily="2" charset="0"/>
              </a:rPr>
              <a:t>Evidencing impact beyond numbers: </a:t>
            </a:r>
            <a:r>
              <a:rPr lang="en-GB" sz="1333" dirty="0">
                <a:solidFill>
                  <a:schemeClr val="tx1"/>
                </a:solidFill>
                <a:latin typeface="Poppins Light" panose="00000400000000000000" pitchFamily="2" charset="0"/>
                <a:cs typeface="Poppins Light" panose="00000400000000000000" pitchFamily="2" charset="0"/>
              </a:rPr>
              <a:t>There's a clear shift away from relying solely on participation numbers towards capturing the deeper, human story of change.</a:t>
            </a:r>
            <a:endParaRPr lang="en-GB" sz="1333" b="1" dirty="0">
              <a:solidFill>
                <a:schemeClr val="tx1"/>
              </a:solidFill>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endParaRPr lang="en-GB" sz="1333" b="1" dirty="0">
              <a:solidFill>
                <a:schemeClr val="tx1"/>
              </a:solidFill>
              <a:highlight>
                <a:srgbClr val="FFFF00"/>
              </a:highlight>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endParaRPr lang="en-GB" sz="1333" b="1" dirty="0">
              <a:solidFill>
                <a:schemeClr val="tx1"/>
              </a:solidFill>
              <a:highlight>
                <a:srgbClr val="FFFF00"/>
              </a:highlight>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endParaRPr lang="en-GB" sz="1333" b="1" dirty="0">
              <a:solidFill>
                <a:schemeClr val="tx1"/>
              </a:solidFill>
              <a:highlight>
                <a:srgbClr val="FFFF00"/>
              </a:highlight>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endParaRPr lang="en-GB" sz="1333" b="1" dirty="0">
              <a:solidFill>
                <a:schemeClr val="tx1"/>
              </a:solidFill>
              <a:highlight>
                <a:srgbClr val="FFFF00"/>
              </a:highlight>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endParaRPr lang="en-GB" sz="1333" b="1" dirty="0">
              <a:solidFill>
                <a:schemeClr val="tx1"/>
              </a:solidFill>
              <a:highlight>
                <a:srgbClr val="FFFF00"/>
              </a:highlight>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endParaRPr lang="en-GB" sz="1333" b="1" dirty="0">
              <a:solidFill>
                <a:schemeClr val="tx1"/>
              </a:solidFill>
              <a:highlight>
                <a:srgbClr val="FFFF00"/>
              </a:highlight>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endParaRPr lang="en-GB" sz="1333" b="1" dirty="0">
              <a:solidFill>
                <a:schemeClr val="tx1"/>
              </a:solidFill>
              <a:highlight>
                <a:srgbClr val="FFFF00"/>
              </a:highlight>
              <a:latin typeface="Poppins Light" panose="00000400000000000000" pitchFamily="2" charset="0"/>
              <a:cs typeface="Poppins Light" panose="00000400000000000000" pitchFamily="2" charset="0"/>
            </a:endParaRPr>
          </a:p>
          <a:p>
            <a:pPr marL="228594" indent="-228594">
              <a:buFont typeface="Arial" panose="020B0604020202020204" pitchFamily="34" charset="0"/>
              <a:buChar char="•"/>
            </a:pPr>
            <a:endParaRPr lang="en-GB" sz="1333" b="1" dirty="0">
              <a:solidFill>
                <a:schemeClr val="tx1"/>
              </a:solidFill>
              <a:highlight>
                <a:srgbClr val="FFFF00"/>
              </a:highlight>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65302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B5316-E35B-42CB-B8B0-4EACD0B508C5}"/>
            </a:ext>
          </a:extLst>
        </p:cNvPr>
        <p:cNvGrpSpPr/>
        <p:nvPr/>
      </p:nvGrpSpPr>
      <p:grpSpPr>
        <a:xfrm>
          <a:off x="0" y="0"/>
          <a:ext cx="0" cy="0"/>
          <a:chOff x="0" y="0"/>
          <a:chExt cx="0" cy="0"/>
        </a:xfrm>
      </p:grpSpPr>
      <p:pic>
        <p:nvPicPr>
          <p:cNvPr id="8" name="Picture 7" descr="Two hikers helping one another up a rock">
            <a:extLst>
              <a:ext uri="{FF2B5EF4-FFF2-40B4-BE49-F238E27FC236}">
                <a16:creationId xmlns:a16="http://schemas.microsoft.com/office/drawing/2014/main" id="{D69C7927-B2E3-2203-0E35-361C57699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5" y="661894"/>
            <a:ext cx="7985979" cy="5330484"/>
          </a:xfrm>
          <a:prstGeom prst="rect">
            <a:avLst/>
          </a:prstGeom>
        </p:spPr>
      </p:pic>
      <p:grpSp>
        <p:nvGrpSpPr>
          <p:cNvPr id="2" name="Group 1">
            <a:extLst>
              <a:ext uri="{FF2B5EF4-FFF2-40B4-BE49-F238E27FC236}">
                <a16:creationId xmlns:a16="http://schemas.microsoft.com/office/drawing/2014/main" id="{8ABA481D-0319-69F4-42C2-384DE22BC71E}"/>
              </a:ext>
            </a:extLst>
          </p:cNvPr>
          <p:cNvGrpSpPr/>
          <p:nvPr/>
        </p:nvGrpSpPr>
        <p:grpSpPr>
          <a:xfrm>
            <a:off x="-1" y="0"/>
            <a:ext cx="12198705" cy="6858001"/>
            <a:chOff x="-1" y="0"/>
            <a:chExt cx="9149032" cy="5143500"/>
          </a:xfrm>
        </p:grpSpPr>
        <p:pic>
          <p:nvPicPr>
            <p:cNvPr id="13" name="Graphic 12">
              <a:extLst>
                <a:ext uri="{FF2B5EF4-FFF2-40B4-BE49-F238E27FC236}">
                  <a16:creationId xmlns:a16="http://schemas.microsoft.com/office/drawing/2014/main" id="{90DD7E56-3FB0-61E0-886C-3A4715A5C7CA}"/>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ADCC0DA1-64D4-5ABD-E5DB-D45F33B0B24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996FDBAE-F39E-4750-4B34-3D4E6FB110A0}"/>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020E5CFF-8EA2-9209-ECF1-D5E21FFF787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68F85F5D-71A0-6627-2450-42B5711A634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917" y="387928"/>
            <a:ext cx="926164" cy="282995"/>
          </a:xfrm>
          <a:prstGeom prst="rect">
            <a:avLst/>
          </a:prstGeom>
        </p:spPr>
      </p:pic>
      <p:sp>
        <p:nvSpPr>
          <p:cNvPr id="9" name="Round Diagonal Corner of Rectangle 8">
            <a:extLst>
              <a:ext uri="{FF2B5EF4-FFF2-40B4-BE49-F238E27FC236}">
                <a16:creationId xmlns:a16="http://schemas.microsoft.com/office/drawing/2014/main" id="{759D2313-B900-3CA1-5D5C-472A844687C3}"/>
              </a:ext>
            </a:extLst>
          </p:cNvPr>
          <p:cNvSpPr/>
          <p:nvPr/>
        </p:nvSpPr>
        <p:spPr>
          <a:xfrm>
            <a:off x="4738349" y="2576409"/>
            <a:ext cx="5536431" cy="2920232"/>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t" anchorCtr="0">
            <a:normAutofit/>
          </a:bodyPr>
          <a:lstStyle/>
          <a:p>
            <a:r>
              <a:rPr lang="en-US" sz="4267" b="1">
                <a:solidFill>
                  <a:schemeClr val="accent2"/>
                </a:solidFill>
                <a:latin typeface="Poppins SemiBold" panose="02000000000000000000" pitchFamily="2" charset="77"/>
                <a:cs typeface="Poppins SemiBold" panose="02000000000000000000" pitchFamily="2" charset="77"/>
              </a:rPr>
              <a:t>Challenges</a:t>
            </a:r>
          </a:p>
          <a:p>
            <a:pPr>
              <a:lnSpc>
                <a:spcPts val="2667"/>
              </a:lnSpc>
            </a:pPr>
            <a:endParaRPr lang="en-US" sz="320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3243853002"/>
      </p:ext>
    </p:extLst>
  </p:cSld>
  <p:clrMapOvr>
    <a:masterClrMapping/>
  </p:clrMapOvr>
</p:sld>
</file>

<file path=ppt/theme/theme1.xml><?xml version="1.0" encoding="utf-8"?>
<a:theme xmlns:a="http://schemas.openxmlformats.org/drawingml/2006/main" name="1_Office Theme">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 PowerPoint template-FINAL" id="{BC53D1D6-F52D-4AA5-94B6-A0984C18C319}" vid="{AE804F46-3CB0-491F-A94C-E299CDCDA9EE}"/>
    </a:ext>
  </a:extLst>
</a:theme>
</file>

<file path=ppt/theme/theme2.xml><?xml version="1.0" encoding="utf-8"?>
<a:theme xmlns:a="http://schemas.openxmlformats.org/drawingml/2006/main" name="Custom Design">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 PowerPoint template-FINAL" id="{BC53D1D6-F52D-4AA5-94B6-A0984C18C319}" vid="{3D74EA43-E68D-4164-8B21-16C0B83A12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CF97854799914597AF35253CD4BDF5" ma:contentTypeVersion="17" ma:contentTypeDescription="Create a new document." ma:contentTypeScope="" ma:versionID="7a9a2f355509ba2b658b5bfdce406de6">
  <xsd:schema xmlns:xsd="http://www.w3.org/2001/XMLSchema" xmlns:xs="http://www.w3.org/2001/XMLSchema" xmlns:p="http://schemas.microsoft.com/office/2006/metadata/properties" xmlns:ns2="998ebbf1-b7a3-42ff-832d-c2a28724348b" xmlns:ns3="599b4862-8788-40d2-919e-9f1e1ac1cb98" xmlns:ns4="24dee865-13e4-48c0-95e8-7e90a76449fe" targetNamespace="http://schemas.microsoft.com/office/2006/metadata/properties" ma:root="true" ma:fieldsID="df9c961297ac7496fa3d19fb79b96d9f" ns2:_="" ns3:_="" ns4:_="">
    <xsd:import namespace="998ebbf1-b7a3-42ff-832d-c2a28724348b"/>
    <xsd:import namespace="599b4862-8788-40d2-919e-9f1e1ac1cb98"/>
    <xsd:import namespace="24dee865-13e4-48c0-95e8-7e90a76449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ebbf1-b7a3-42ff-832d-c2a2872434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38f8a13-c745-4118-a70d-371aa1ddb4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9b4862-8788-40d2-919e-9f1e1ac1cb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dee865-13e4-48c0-95e8-7e90a76449f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e3ef581-905a-43de-990f-253e2d02eb5c}" ma:internalName="TaxCatchAll" ma:showField="CatchAllData" ma:web="599b4862-8788-40d2-919e-9f1e1ac1cb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4dee865-13e4-48c0-95e8-7e90a76449fe" xsi:nil="true"/>
    <lcf76f155ced4ddcb4097134ff3c332f xmlns="998ebbf1-b7a3-42ff-832d-c2a2872434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3A764D-B452-45C9-8A91-98ED940A400A}">
  <ds:schemaRefs>
    <ds:schemaRef ds:uri="http://schemas.microsoft.com/sharepoint/v3/contenttype/forms"/>
  </ds:schemaRefs>
</ds:datastoreItem>
</file>

<file path=customXml/itemProps2.xml><?xml version="1.0" encoding="utf-8"?>
<ds:datastoreItem xmlns:ds="http://schemas.openxmlformats.org/officeDocument/2006/customXml" ds:itemID="{D286C9EC-F9C9-4293-9745-0218060FC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ebbf1-b7a3-42ff-832d-c2a28724348b"/>
    <ds:schemaRef ds:uri="599b4862-8788-40d2-919e-9f1e1ac1cb98"/>
    <ds:schemaRef ds:uri="24dee865-13e4-48c0-95e8-7e90a76449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30B20E-4AED-414E-B100-95ECB6E0748B}">
  <ds:schemaRefs>
    <ds:schemaRef ds:uri="http://schemas.openxmlformats.org/package/2006/metadata/core-properties"/>
    <ds:schemaRef ds:uri="http://purl.org/dc/elements/1.1/"/>
    <ds:schemaRef ds:uri="http://purl.org/dc/dcmitype/"/>
    <ds:schemaRef ds:uri="24dee865-13e4-48c0-95e8-7e90a76449fe"/>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599b4862-8788-40d2-919e-9f1e1ac1cb98"/>
    <ds:schemaRef ds:uri="998ebbf1-b7a3-42ff-832d-c2a28724348b"/>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158</TotalTime>
  <Words>3476</Words>
  <Application>Microsoft Office PowerPoint</Application>
  <PresentationFormat>Widescreen</PresentationFormat>
  <Paragraphs>156</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Aptos</vt:lpstr>
      <vt:lpstr>Arial</vt:lpstr>
      <vt:lpstr>Calibri</vt:lpstr>
      <vt:lpstr>Poppins</vt:lpstr>
      <vt:lpstr>Poppins Light</vt:lpstr>
      <vt:lpstr>Poppins SemiBold</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 Partners: key Performance Indicators</vt:lpstr>
      <vt:lpstr>KPI Dashboard</vt:lpstr>
      <vt:lpstr>PowerPoint Presentation</vt:lpstr>
      <vt:lpstr>PowerPoint Presentation</vt:lpstr>
      <vt:lpstr>PowerPoint Presentation</vt:lpstr>
      <vt:lpstr>PowerPoint Presentation</vt:lpstr>
      <vt:lpstr>Overview of methods</vt:lpstr>
      <vt:lpstr>Overview of methods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Molly Dawson</dc:creator>
  <cp:lastModifiedBy>Jo Lea</cp:lastModifiedBy>
  <cp:revision>7</cp:revision>
  <dcterms:created xsi:type="dcterms:W3CDTF">2025-09-11T10:03:44Z</dcterms:created>
  <dcterms:modified xsi:type="dcterms:W3CDTF">2026-01-28T11:47:40Z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0x01010061CF97854799914597AF35253CD4BDF5</vt:lpwstr>
  </property>
  <property fmtid="{D5CDD505-2E9C-101B-9397-08002B2CF9AE}" pid="3" name="MediaServiceImageTags">
    <vt:lpwstr/>
  </property>
</Properties>
</file>